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4.jpg" ContentType="image/jpeg"/>
  <Override PartName="/ppt/media/image35.jpg" ContentType="image/jpeg"/>
  <Override PartName="/ppt/media/image38.jpg" ContentType="image/jpeg"/>
  <Override PartName="/ppt/media/image41.jpg" ContentType="image/jpeg"/>
  <Override PartName="/ppt/media/image44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3.jpg" ContentType="image/jpeg"/>
  <Override PartName="/ppt/media/image13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7" r:id="rId2"/>
    <p:sldId id="371" r:id="rId3"/>
    <p:sldId id="305" r:id="rId4"/>
    <p:sldId id="373" r:id="rId5"/>
    <p:sldId id="374" r:id="rId6"/>
    <p:sldId id="304" r:id="rId7"/>
    <p:sldId id="306" r:id="rId8"/>
    <p:sldId id="324" r:id="rId9"/>
    <p:sldId id="308" r:id="rId10"/>
    <p:sldId id="377" r:id="rId11"/>
    <p:sldId id="378" r:id="rId12"/>
    <p:sldId id="382" r:id="rId13"/>
    <p:sldId id="383" r:id="rId14"/>
    <p:sldId id="384" r:id="rId15"/>
    <p:sldId id="385" r:id="rId16"/>
    <p:sldId id="386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87" r:id="rId28"/>
    <p:sldId id="388" r:id="rId29"/>
    <p:sldId id="395" r:id="rId30"/>
    <p:sldId id="391" r:id="rId31"/>
    <p:sldId id="392" r:id="rId32"/>
    <p:sldId id="329" r:id="rId33"/>
    <p:sldId id="325" r:id="rId34"/>
    <p:sldId id="326" r:id="rId35"/>
    <p:sldId id="327" r:id="rId36"/>
    <p:sldId id="320" r:id="rId37"/>
    <p:sldId id="321" r:id="rId38"/>
    <p:sldId id="322" r:id="rId39"/>
    <p:sldId id="337" r:id="rId40"/>
    <p:sldId id="338" r:id="rId41"/>
    <p:sldId id="345" r:id="rId42"/>
    <p:sldId id="367" r:id="rId43"/>
    <p:sldId id="368" r:id="rId44"/>
    <p:sldId id="340" r:id="rId45"/>
    <p:sldId id="341" r:id="rId46"/>
    <p:sldId id="344" r:id="rId47"/>
    <p:sldId id="349" r:id="rId48"/>
    <p:sldId id="350" r:id="rId49"/>
    <p:sldId id="351" r:id="rId50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05129-CF05-452F-923D-0E61E1031823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9039C-4DE6-49E2-BD3F-1D7CC4B983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772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FB54D-0ABD-4895-9570-6F5B91737B39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4B649-2257-4C7E-988E-25BCB10802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8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4B649-2257-4C7E-988E-25BCB108022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AE17-8360-4B13-B879-9FBF659B7C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54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AE17-8360-4B13-B879-9FBF659B7C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62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16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57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61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42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8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7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35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2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00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4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13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A9626-002A-451E-BD09-BA7243367B84}" type="datetimeFigureOut">
              <a:rPr lang="en-GB" smtClean="0"/>
              <a:t>02/12/2023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CF5A-8914-40F1-8D89-08F95EE1B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93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17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17.jp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17.jpg"/><Relationship Id="rId4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1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53" y="415638"/>
            <a:ext cx="3480296" cy="4932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1855" y="5735782"/>
            <a:ext cx="7190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400" dirty="0" smtClean="0">
                <a:latin typeface="Comic Sans MS" panose="030F0702030302020204" pitchFamily="66" charset="0"/>
              </a:rPr>
              <a:t>Enlighten Lives………..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97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5311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Renovation being done</a:t>
            </a:r>
            <a:endParaRPr lang="en-GB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82" y="3693392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7" y="1784638"/>
            <a:ext cx="32766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5125"/>
            <a:ext cx="3990109" cy="299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825788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4014642"/>
            <a:ext cx="4190999" cy="27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35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73966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 err="1" smtClean="0"/>
              <a:t>Jagriti</a:t>
            </a:r>
            <a:r>
              <a:rPr lang="en-IN" dirty="0" smtClean="0"/>
              <a:t> </a:t>
            </a:r>
            <a:r>
              <a:rPr lang="en-IN" dirty="0" err="1" smtClean="0"/>
              <a:t>Balika</a:t>
            </a:r>
            <a:r>
              <a:rPr lang="en-IN" dirty="0" smtClean="0"/>
              <a:t> </a:t>
            </a:r>
            <a:r>
              <a:rPr lang="en-IN" dirty="0" err="1"/>
              <a:t>S</a:t>
            </a:r>
            <a:r>
              <a:rPr lang="en-IN" dirty="0" err="1" smtClean="0"/>
              <a:t>adan</a:t>
            </a:r>
            <a:r>
              <a:rPr lang="en-IN" dirty="0" smtClean="0"/>
              <a:t> School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15509"/>
            <a:ext cx="5157787" cy="410873"/>
          </a:xfrm>
        </p:spPr>
        <p:txBody>
          <a:bodyPr>
            <a:normAutofit lnSpcReduction="10000"/>
          </a:bodyPr>
          <a:lstStyle/>
          <a:p>
            <a:pPr algn="ctr"/>
            <a:r>
              <a:rPr lang="en-IN" dirty="0" smtClean="0"/>
              <a:t>Girls Toilet Then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627136"/>
            <a:ext cx="5183188" cy="823912"/>
          </a:xfrm>
        </p:spPr>
        <p:txBody>
          <a:bodyPr/>
          <a:lstStyle/>
          <a:p>
            <a:pPr algn="ctr"/>
            <a:r>
              <a:rPr lang="en-IN" dirty="0" smtClean="0"/>
              <a:t>Girls Toilet Now</a:t>
            </a:r>
            <a:endParaRPr lang="en-IN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10" y="1602799"/>
            <a:ext cx="5990935" cy="514175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602799"/>
            <a:ext cx="4097610" cy="51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8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4938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Jagriti</a:t>
            </a:r>
            <a:r>
              <a:rPr lang="en-US" dirty="0" smtClean="0"/>
              <a:t> </a:t>
            </a:r>
            <a:r>
              <a:rPr lang="en-US" dirty="0" err="1" smtClean="0"/>
              <a:t>Balika</a:t>
            </a:r>
            <a:r>
              <a:rPr lang="en-US" dirty="0" smtClean="0"/>
              <a:t> </a:t>
            </a:r>
            <a:r>
              <a:rPr lang="en-US" dirty="0" err="1" smtClean="0"/>
              <a:t>Sadan</a:t>
            </a:r>
            <a:r>
              <a:rPr lang="en-US" dirty="0" smtClean="0"/>
              <a:t> School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734" y="612053"/>
            <a:ext cx="5157787" cy="823912"/>
          </a:xfrm>
        </p:spPr>
        <p:txBody>
          <a:bodyPr/>
          <a:lstStyle/>
          <a:p>
            <a:r>
              <a:rPr lang="en-US" dirty="0" smtClean="0"/>
              <a:t>First Floor Abandoned area</a:t>
            </a:r>
            <a:endParaRPr lang="en-I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4" y="1435965"/>
            <a:ext cx="4009302" cy="534573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7588" y="665018"/>
            <a:ext cx="5183188" cy="823912"/>
          </a:xfrm>
        </p:spPr>
        <p:txBody>
          <a:bodyPr/>
          <a:lstStyle/>
          <a:p>
            <a:r>
              <a:rPr lang="en-US" dirty="0" smtClean="0"/>
              <a:t>Well ventilated Spacious Class Room</a:t>
            </a:r>
            <a:endParaRPr lang="en-IN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57" y="1435965"/>
            <a:ext cx="7123192" cy="5345736"/>
          </a:xfrm>
        </p:spPr>
      </p:pic>
    </p:spTree>
    <p:extLst>
      <p:ext uri="{BB962C8B-B14F-4D97-AF65-F5344CB8AC3E}">
        <p14:creationId xmlns:p14="http://schemas.microsoft.com/office/powerpoint/2010/main" val="152751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4691"/>
            <a:ext cx="10515600" cy="5957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Jagriti</a:t>
            </a:r>
            <a:r>
              <a:rPr lang="en-US" dirty="0" smtClean="0"/>
              <a:t> </a:t>
            </a:r>
            <a:r>
              <a:rPr lang="en-US" dirty="0" err="1" smtClean="0"/>
              <a:t>Balika</a:t>
            </a:r>
            <a:r>
              <a:rPr lang="en-US" dirty="0" smtClean="0"/>
              <a:t> </a:t>
            </a:r>
            <a:r>
              <a:rPr lang="en-US" dirty="0" err="1" smtClean="0"/>
              <a:t>Sadan</a:t>
            </a:r>
            <a:r>
              <a:rPr lang="en-US" dirty="0" smtClean="0"/>
              <a:t> School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801" y="746197"/>
            <a:ext cx="5157787" cy="454602"/>
          </a:xfrm>
        </p:spPr>
        <p:txBody>
          <a:bodyPr/>
          <a:lstStyle/>
          <a:p>
            <a:r>
              <a:rPr lang="en-US" dirty="0" smtClean="0"/>
              <a:t>First Floor Hall Then</a:t>
            </a:r>
            <a:endParaRPr lang="en-I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35" y="1545215"/>
            <a:ext cx="5917913" cy="443843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39960" y="392905"/>
            <a:ext cx="5183188" cy="823912"/>
          </a:xfrm>
        </p:spPr>
        <p:txBody>
          <a:bodyPr/>
          <a:lstStyle/>
          <a:p>
            <a:r>
              <a:rPr lang="en-US" dirty="0"/>
              <a:t>First Floor Hall </a:t>
            </a:r>
            <a:r>
              <a:rPr lang="en-US" dirty="0" smtClean="0"/>
              <a:t>Now</a:t>
            </a:r>
            <a:endParaRPr lang="en-IN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216"/>
            <a:ext cx="5917912" cy="4438434"/>
          </a:xfrm>
        </p:spPr>
      </p:pic>
    </p:spTree>
    <p:extLst>
      <p:ext uri="{BB962C8B-B14F-4D97-AF65-F5344CB8AC3E}">
        <p14:creationId xmlns:p14="http://schemas.microsoft.com/office/powerpoint/2010/main" val="836215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4384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Jagriti</a:t>
            </a:r>
            <a:r>
              <a:rPr lang="en-US" dirty="0"/>
              <a:t> </a:t>
            </a:r>
            <a:r>
              <a:rPr lang="en-US" dirty="0" err="1"/>
              <a:t>Balika</a:t>
            </a:r>
            <a:r>
              <a:rPr lang="en-US" dirty="0"/>
              <a:t> </a:t>
            </a:r>
            <a:r>
              <a:rPr lang="en-US" dirty="0" err="1"/>
              <a:t>Sadan</a:t>
            </a:r>
            <a:r>
              <a:rPr lang="en-US" dirty="0"/>
              <a:t> School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4889" y="803564"/>
            <a:ext cx="5157787" cy="823912"/>
          </a:xfrm>
        </p:spPr>
        <p:txBody>
          <a:bodyPr/>
          <a:lstStyle/>
          <a:p>
            <a:pPr algn="ctr"/>
            <a:r>
              <a:rPr lang="en-IN" dirty="0" smtClean="0"/>
              <a:t>The backyard corridor, almost in abandoned condition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03564"/>
            <a:ext cx="5183188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n-IN" dirty="0" smtClean="0"/>
              <a:t>The Vocational Centre </a:t>
            </a:r>
          </a:p>
          <a:p>
            <a:pPr algn="ctr"/>
            <a:r>
              <a:rPr lang="en-IN" dirty="0" smtClean="0"/>
              <a:t>(Furniture stacked here)</a:t>
            </a:r>
            <a:endParaRPr lang="en-IN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09" y="1636694"/>
            <a:ext cx="6019800" cy="451485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0" y="1636694"/>
            <a:ext cx="5446977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9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365126"/>
            <a:ext cx="10510261" cy="5016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Jagriti</a:t>
            </a:r>
            <a:r>
              <a:rPr lang="en-US" dirty="0" smtClean="0"/>
              <a:t> </a:t>
            </a:r>
            <a:r>
              <a:rPr lang="en-US" dirty="0" err="1" smtClean="0"/>
              <a:t>Balika</a:t>
            </a:r>
            <a:r>
              <a:rPr lang="en-US" dirty="0" smtClean="0"/>
              <a:t> </a:t>
            </a:r>
            <a:r>
              <a:rPr lang="en-US" dirty="0" err="1" smtClean="0"/>
              <a:t>Sadan</a:t>
            </a:r>
            <a:r>
              <a:rPr lang="en-US" dirty="0" smtClean="0"/>
              <a:t> School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5242" y="544514"/>
            <a:ext cx="5157787" cy="823912"/>
          </a:xfrm>
        </p:spPr>
        <p:txBody>
          <a:bodyPr/>
          <a:lstStyle/>
          <a:p>
            <a:pPr algn="ctr"/>
            <a:r>
              <a:rPr lang="en-US" dirty="0" smtClean="0"/>
              <a:t>Cracked wall on the back side</a:t>
            </a:r>
            <a:endParaRPr lang="en-I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60" y="1368426"/>
            <a:ext cx="3839935" cy="511991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8455" y="866776"/>
            <a:ext cx="5183188" cy="501650"/>
          </a:xfrm>
        </p:spPr>
        <p:txBody>
          <a:bodyPr/>
          <a:lstStyle/>
          <a:p>
            <a:pPr algn="ctr"/>
            <a:r>
              <a:rPr lang="en-US" dirty="0" smtClean="0"/>
              <a:t>Perfect wall on the back side </a:t>
            </a:r>
            <a:endParaRPr lang="en-IN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89" y="1368426"/>
            <a:ext cx="3957947" cy="5277263"/>
          </a:xfrm>
        </p:spPr>
      </p:pic>
    </p:spTree>
    <p:extLst>
      <p:ext uri="{BB962C8B-B14F-4D97-AF65-F5344CB8AC3E}">
        <p14:creationId xmlns:p14="http://schemas.microsoft.com/office/powerpoint/2010/main" val="147698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26" y="1544850"/>
            <a:ext cx="3122955" cy="37614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AE23D-B436-45E9-9032-BC4AACB41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402" y="1544850"/>
            <a:ext cx="3300998" cy="3761441"/>
          </a:xfrm>
          <a:prstGeom prst="rect">
            <a:avLst/>
          </a:prstGeom>
        </p:spPr>
      </p:pic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1239982" y="317815"/>
            <a:ext cx="10515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IN" dirty="0" smtClean="0">
                <a:solidFill>
                  <a:srgbClr val="001F5F"/>
                </a:solidFill>
                <a:latin typeface="Arial"/>
                <a:cs typeface="Arial"/>
              </a:rPr>
              <a:t>Tree removal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1544850"/>
            <a:ext cx="4243707" cy="37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8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5988" y="323799"/>
            <a:ext cx="5749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4.</a:t>
            </a:r>
            <a:r>
              <a:rPr sz="24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Primary</a:t>
            </a:r>
            <a:r>
              <a:rPr sz="24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Jhalana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69136" y="1435608"/>
            <a:ext cx="4391660" cy="2371090"/>
            <a:chOff x="1469136" y="1435608"/>
            <a:chExt cx="4391660" cy="23710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1328" y="1447800"/>
              <a:ext cx="4367784" cy="2346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75232" y="1441704"/>
              <a:ext cx="4379595" cy="2359025"/>
            </a:xfrm>
            <a:custGeom>
              <a:avLst/>
              <a:gdLst/>
              <a:ahLst/>
              <a:cxnLst/>
              <a:rect l="l" t="t" r="r" b="b"/>
              <a:pathLst>
                <a:path w="4379595" h="2359025">
                  <a:moveTo>
                    <a:pt x="0" y="2358771"/>
                  </a:moveTo>
                  <a:lnTo>
                    <a:pt x="4379468" y="2358771"/>
                  </a:lnTo>
                  <a:lnTo>
                    <a:pt x="4379468" y="0"/>
                  </a:lnTo>
                  <a:lnTo>
                    <a:pt x="0" y="0"/>
                  </a:lnTo>
                  <a:lnTo>
                    <a:pt x="0" y="235877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99616" y="4014215"/>
            <a:ext cx="4334510" cy="2301240"/>
            <a:chOff x="1499616" y="4014215"/>
            <a:chExt cx="4334510" cy="23012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1808" y="4026407"/>
              <a:ext cx="4309872" cy="22768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05712" y="4020311"/>
              <a:ext cx="4322445" cy="2289175"/>
            </a:xfrm>
            <a:custGeom>
              <a:avLst/>
              <a:gdLst/>
              <a:ahLst/>
              <a:cxnLst/>
              <a:rect l="l" t="t" r="r" b="b"/>
              <a:pathLst>
                <a:path w="4322445" h="2289175">
                  <a:moveTo>
                    <a:pt x="0" y="2288794"/>
                  </a:moveTo>
                  <a:lnTo>
                    <a:pt x="4321937" y="2288794"/>
                  </a:lnTo>
                  <a:lnTo>
                    <a:pt x="4321937" y="0"/>
                  </a:lnTo>
                  <a:lnTo>
                    <a:pt x="0" y="0"/>
                  </a:lnTo>
                  <a:lnTo>
                    <a:pt x="0" y="228879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687311" y="1435608"/>
            <a:ext cx="4108450" cy="2301240"/>
            <a:chOff x="6687311" y="1435608"/>
            <a:chExt cx="4108450" cy="230124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9503" y="1447800"/>
              <a:ext cx="4084320" cy="227685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693407" y="1441704"/>
              <a:ext cx="4096385" cy="2289175"/>
            </a:xfrm>
            <a:custGeom>
              <a:avLst/>
              <a:gdLst/>
              <a:ahLst/>
              <a:cxnLst/>
              <a:rect l="l" t="t" r="r" b="b"/>
              <a:pathLst>
                <a:path w="4096384" h="2289175">
                  <a:moveTo>
                    <a:pt x="0" y="2288794"/>
                  </a:moveTo>
                  <a:lnTo>
                    <a:pt x="4096130" y="2288794"/>
                  </a:lnTo>
                  <a:lnTo>
                    <a:pt x="4096130" y="0"/>
                  </a:lnTo>
                  <a:lnTo>
                    <a:pt x="0" y="0"/>
                  </a:lnTo>
                  <a:lnTo>
                    <a:pt x="0" y="2288794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57206" y="36588"/>
            <a:ext cx="944177" cy="123214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653029" y="969009"/>
            <a:ext cx="68745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90185" algn="l"/>
              </a:tabLst>
            </a:pPr>
            <a:r>
              <a:rPr sz="1800" b="1" spc="-5" dirty="0">
                <a:latin typeface="Arial"/>
                <a:cs typeface="Arial"/>
              </a:rPr>
              <a:t>Bef</a:t>
            </a:r>
            <a:r>
              <a:rPr sz="1800" b="1" dirty="0">
                <a:latin typeface="Arial"/>
                <a:cs typeface="Arial"/>
              </a:rPr>
              <a:t>o</a:t>
            </a:r>
            <a:r>
              <a:rPr sz="1800" b="1" spc="-5" dirty="0">
                <a:latin typeface="Arial"/>
                <a:cs typeface="Arial"/>
              </a:rPr>
              <a:t>re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	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ft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14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702552" y="3953255"/>
            <a:ext cx="4130040" cy="2365375"/>
            <a:chOff x="6702552" y="3953255"/>
            <a:chExt cx="4130040" cy="236537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5600" y="3962399"/>
              <a:ext cx="4114800" cy="23408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07124" y="3957827"/>
              <a:ext cx="4121150" cy="2355850"/>
            </a:xfrm>
            <a:custGeom>
              <a:avLst/>
              <a:gdLst/>
              <a:ahLst/>
              <a:cxnLst/>
              <a:rect l="l" t="t" r="r" b="b"/>
              <a:pathLst>
                <a:path w="4121150" h="2355850">
                  <a:moveTo>
                    <a:pt x="0" y="2355723"/>
                  </a:moveTo>
                  <a:lnTo>
                    <a:pt x="4120769" y="2355723"/>
                  </a:lnTo>
                  <a:lnTo>
                    <a:pt x="4120769" y="0"/>
                  </a:lnTo>
                  <a:lnTo>
                    <a:pt x="0" y="0"/>
                  </a:lnTo>
                  <a:lnTo>
                    <a:pt x="0" y="235572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2293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7757" y="311277"/>
            <a:ext cx="6442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5.</a:t>
            </a:r>
            <a:r>
              <a:rPr sz="2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Primary</a:t>
            </a:r>
            <a:r>
              <a:rPr sz="2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Sahkar</a:t>
            </a:r>
            <a:r>
              <a:rPr sz="24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Marg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71600" y="1386839"/>
            <a:ext cx="4138929" cy="2614930"/>
            <a:chOff x="1371600" y="1386839"/>
            <a:chExt cx="4138929" cy="26149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3791" y="1399031"/>
              <a:ext cx="4114800" cy="2590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77695" y="1392935"/>
              <a:ext cx="4126865" cy="2602865"/>
            </a:xfrm>
            <a:custGeom>
              <a:avLst/>
              <a:gdLst/>
              <a:ahLst/>
              <a:cxnLst/>
              <a:rect l="l" t="t" r="r" b="b"/>
              <a:pathLst>
                <a:path w="4126865" h="2602865">
                  <a:moveTo>
                    <a:pt x="0" y="2602611"/>
                  </a:moveTo>
                  <a:lnTo>
                    <a:pt x="4126611" y="2602611"/>
                  </a:lnTo>
                  <a:lnTo>
                    <a:pt x="4126611" y="0"/>
                  </a:lnTo>
                  <a:lnTo>
                    <a:pt x="0" y="0"/>
                  </a:lnTo>
                  <a:lnTo>
                    <a:pt x="0" y="26026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312408" y="1386839"/>
            <a:ext cx="4138929" cy="2664460"/>
            <a:chOff x="6312408" y="1386839"/>
            <a:chExt cx="4138929" cy="26644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600" y="1399031"/>
              <a:ext cx="4114800" cy="26395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18504" y="1392935"/>
              <a:ext cx="4126865" cy="2651760"/>
            </a:xfrm>
            <a:custGeom>
              <a:avLst/>
              <a:gdLst/>
              <a:ahLst/>
              <a:cxnLst/>
              <a:rect l="l" t="t" r="r" b="b"/>
              <a:pathLst>
                <a:path w="4126865" h="2651760">
                  <a:moveTo>
                    <a:pt x="0" y="2651760"/>
                  </a:moveTo>
                  <a:lnTo>
                    <a:pt x="4126611" y="2651760"/>
                  </a:lnTo>
                  <a:lnTo>
                    <a:pt x="4126611" y="0"/>
                  </a:lnTo>
                  <a:lnTo>
                    <a:pt x="0" y="0"/>
                  </a:lnTo>
                  <a:lnTo>
                    <a:pt x="0" y="265176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29071" y="69391"/>
            <a:ext cx="944176" cy="12171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529332" y="986790"/>
            <a:ext cx="6640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55235" algn="l"/>
              </a:tabLst>
            </a:pPr>
            <a:r>
              <a:rPr sz="1800" b="1" spc="-5" dirty="0">
                <a:latin typeface="Arial"/>
                <a:cs typeface="Arial"/>
              </a:rPr>
              <a:t>B</a:t>
            </a:r>
            <a:r>
              <a:rPr sz="1800" b="1" dirty="0">
                <a:latin typeface="Arial"/>
                <a:cs typeface="Arial"/>
              </a:rPr>
              <a:t>ef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spc="-5" dirty="0">
                <a:latin typeface="Arial"/>
                <a:cs typeface="Arial"/>
              </a:rPr>
              <a:t>re</a:t>
            </a:r>
            <a:r>
              <a:rPr sz="1800" b="1" spc="-114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	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ft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14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315455" y="4258055"/>
            <a:ext cx="4136390" cy="2383790"/>
            <a:chOff x="6315455" y="4258055"/>
            <a:chExt cx="4136390" cy="238379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4599" y="4267199"/>
              <a:ext cx="4114800" cy="23622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20027" y="4262627"/>
              <a:ext cx="4126865" cy="2374265"/>
            </a:xfrm>
            <a:custGeom>
              <a:avLst/>
              <a:gdLst/>
              <a:ahLst/>
              <a:cxnLst/>
              <a:rect l="l" t="t" r="r" b="b"/>
              <a:pathLst>
                <a:path w="4126865" h="2374265">
                  <a:moveTo>
                    <a:pt x="0" y="2374138"/>
                  </a:moveTo>
                  <a:lnTo>
                    <a:pt x="4126737" y="2374138"/>
                  </a:lnTo>
                  <a:lnTo>
                    <a:pt x="4126737" y="0"/>
                  </a:lnTo>
                  <a:lnTo>
                    <a:pt x="0" y="0"/>
                  </a:lnTo>
                  <a:lnTo>
                    <a:pt x="0" y="237413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362455" y="4221479"/>
            <a:ext cx="4136390" cy="2417445"/>
            <a:chOff x="1362455" y="4221479"/>
            <a:chExt cx="4136390" cy="241744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1599" y="4230623"/>
              <a:ext cx="4114800" cy="239877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67027" y="4226051"/>
              <a:ext cx="4126865" cy="2407920"/>
            </a:xfrm>
            <a:custGeom>
              <a:avLst/>
              <a:gdLst/>
              <a:ahLst/>
              <a:cxnLst/>
              <a:rect l="l" t="t" r="r" b="b"/>
              <a:pathLst>
                <a:path w="4126865" h="2407920">
                  <a:moveTo>
                    <a:pt x="0" y="2407920"/>
                  </a:moveTo>
                  <a:lnTo>
                    <a:pt x="4126738" y="2407920"/>
                  </a:lnTo>
                  <a:lnTo>
                    <a:pt x="4126738" y="0"/>
                  </a:lnTo>
                  <a:lnTo>
                    <a:pt x="0" y="0"/>
                  </a:lnTo>
                  <a:lnTo>
                    <a:pt x="0" y="240792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5772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0272" y="330200"/>
            <a:ext cx="6920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6.</a:t>
            </a:r>
            <a:r>
              <a:rPr sz="24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Upper</a:t>
            </a:r>
            <a:r>
              <a:rPr sz="24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Primary</a:t>
            </a:r>
            <a:r>
              <a:rPr sz="24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</a:t>
            </a:r>
            <a:r>
              <a:rPr sz="2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Khatipura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36208" y="4331208"/>
            <a:ext cx="3986529" cy="2233930"/>
            <a:chOff x="6236208" y="4331208"/>
            <a:chExt cx="3986529" cy="22339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8400" y="4343400"/>
              <a:ext cx="3962400" cy="2209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42304" y="4337304"/>
              <a:ext cx="3974465" cy="2221865"/>
            </a:xfrm>
            <a:custGeom>
              <a:avLst/>
              <a:gdLst/>
              <a:ahLst/>
              <a:cxnLst/>
              <a:rect l="l" t="t" r="r" b="b"/>
              <a:pathLst>
                <a:path w="3974465" h="2221865">
                  <a:moveTo>
                    <a:pt x="0" y="2221611"/>
                  </a:moveTo>
                  <a:lnTo>
                    <a:pt x="3974211" y="2221611"/>
                  </a:lnTo>
                  <a:lnTo>
                    <a:pt x="3974211" y="0"/>
                  </a:lnTo>
                  <a:lnTo>
                    <a:pt x="0" y="0"/>
                  </a:lnTo>
                  <a:lnTo>
                    <a:pt x="0" y="22216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359408" y="4331208"/>
            <a:ext cx="3986529" cy="2233930"/>
            <a:chOff x="1359408" y="4331208"/>
            <a:chExt cx="3986529" cy="22339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600" y="4343400"/>
              <a:ext cx="3962400" cy="22098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65504" y="4337304"/>
              <a:ext cx="3974465" cy="2221865"/>
            </a:xfrm>
            <a:custGeom>
              <a:avLst/>
              <a:gdLst/>
              <a:ahLst/>
              <a:cxnLst/>
              <a:rect l="l" t="t" r="r" b="b"/>
              <a:pathLst>
                <a:path w="3974465" h="2221865">
                  <a:moveTo>
                    <a:pt x="0" y="2221611"/>
                  </a:moveTo>
                  <a:lnTo>
                    <a:pt x="3974211" y="2221611"/>
                  </a:lnTo>
                  <a:lnTo>
                    <a:pt x="3974211" y="0"/>
                  </a:lnTo>
                  <a:lnTo>
                    <a:pt x="0" y="0"/>
                  </a:lnTo>
                  <a:lnTo>
                    <a:pt x="0" y="22216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74326" y="42672"/>
            <a:ext cx="1014515" cy="130690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428748" y="1053465"/>
            <a:ext cx="1791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</a:t>
            </a:r>
            <a:r>
              <a:rPr sz="1800" b="1" dirty="0">
                <a:latin typeface="Arial"/>
                <a:cs typeface="Arial"/>
              </a:rPr>
              <a:t>fo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8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06410" y="1063827"/>
            <a:ext cx="147193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85" dirty="0">
                <a:latin typeface="Arial"/>
                <a:cs typeface="Arial"/>
              </a:rPr>
              <a:t>A</a:t>
            </a:r>
            <a:r>
              <a:rPr sz="1700" b="1" spc="-20" dirty="0">
                <a:latin typeface="Arial"/>
                <a:cs typeface="Arial"/>
              </a:rPr>
              <a:t>ft</a:t>
            </a:r>
            <a:r>
              <a:rPr sz="1700" b="1" spc="-40" dirty="0">
                <a:latin typeface="Arial"/>
                <a:cs typeface="Arial"/>
              </a:rPr>
              <a:t>e</a:t>
            </a:r>
            <a:r>
              <a:rPr sz="1700" b="1" dirty="0">
                <a:latin typeface="Arial"/>
                <a:cs typeface="Arial"/>
              </a:rPr>
              <a:t>r</a:t>
            </a:r>
            <a:r>
              <a:rPr sz="1700" b="1" spc="-150" dirty="0">
                <a:latin typeface="Arial"/>
                <a:cs typeface="Arial"/>
              </a:rPr>
              <a:t> </a:t>
            </a:r>
            <a:r>
              <a:rPr sz="1700" b="1" spc="-85" dirty="0">
                <a:latin typeface="Arial"/>
                <a:cs typeface="Arial"/>
              </a:rPr>
              <a:t>A</a:t>
            </a:r>
            <a:r>
              <a:rPr sz="1700" b="1" spc="-35" dirty="0">
                <a:latin typeface="Arial"/>
                <a:cs typeface="Arial"/>
              </a:rPr>
              <a:t>dop</a:t>
            </a:r>
            <a:r>
              <a:rPr sz="1700" b="1" spc="-20" dirty="0">
                <a:latin typeface="Arial"/>
                <a:cs typeface="Arial"/>
              </a:rPr>
              <a:t>ti</a:t>
            </a:r>
            <a:r>
              <a:rPr sz="1700" b="1" spc="-35" dirty="0">
                <a:latin typeface="Arial"/>
                <a:cs typeface="Arial"/>
              </a:rPr>
              <a:t>o</a:t>
            </a:r>
            <a:r>
              <a:rPr sz="1700" b="1" dirty="0">
                <a:latin typeface="Arial"/>
                <a:cs typeface="Arial"/>
              </a:rPr>
              <a:t>n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62455" y="1514855"/>
            <a:ext cx="3983990" cy="2654935"/>
            <a:chOff x="1362455" y="1514855"/>
            <a:chExt cx="3983990" cy="265493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1599" y="1523999"/>
              <a:ext cx="3962400" cy="26304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67027" y="1519427"/>
              <a:ext cx="3974465" cy="2645410"/>
            </a:xfrm>
            <a:custGeom>
              <a:avLst/>
              <a:gdLst/>
              <a:ahLst/>
              <a:cxnLst/>
              <a:rect l="l" t="t" r="r" b="b"/>
              <a:pathLst>
                <a:path w="3974465" h="2645410">
                  <a:moveTo>
                    <a:pt x="0" y="2645283"/>
                  </a:moveTo>
                  <a:lnTo>
                    <a:pt x="3974338" y="2645283"/>
                  </a:lnTo>
                  <a:lnTo>
                    <a:pt x="3974338" y="0"/>
                  </a:lnTo>
                  <a:lnTo>
                    <a:pt x="0" y="0"/>
                  </a:lnTo>
                  <a:lnTo>
                    <a:pt x="0" y="264528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239255" y="1514855"/>
            <a:ext cx="3983990" cy="2639695"/>
            <a:chOff x="6239255" y="1514855"/>
            <a:chExt cx="3983990" cy="263969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8399" y="1523999"/>
              <a:ext cx="3962400" cy="26182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43827" y="1519427"/>
              <a:ext cx="3974465" cy="2630805"/>
            </a:xfrm>
            <a:custGeom>
              <a:avLst/>
              <a:gdLst/>
              <a:ahLst/>
              <a:cxnLst/>
              <a:rect l="l" t="t" r="r" b="b"/>
              <a:pathLst>
                <a:path w="3974465" h="2630804">
                  <a:moveTo>
                    <a:pt x="0" y="2630424"/>
                  </a:moveTo>
                  <a:lnTo>
                    <a:pt x="3974337" y="2630424"/>
                  </a:lnTo>
                  <a:lnTo>
                    <a:pt x="3974337" y="0"/>
                  </a:lnTo>
                  <a:lnTo>
                    <a:pt x="0" y="0"/>
                  </a:lnTo>
                  <a:lnTo>
                    <a:pt x="0" y="26304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136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8123" y="190556"/>
            <a:ext cx="8525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Entrepreneurship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47" y="190556"/>
            <a:ext cx="1126207" cy="1596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218" y="2093531"/>
            <a:ext cx="116107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Social entrepreneurship is the process by which individuals, start-ups and entrepreneurs develop and fund solutions that directly address social issues.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67619" y="1218988"/>
            <a:ext cx="8525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2"/>
          <p:cNvGrpSpPr/>
          <p:nvPr/>
        </p:nvGrpSpPr>
        <p:grpSpPr>
          <a:xfrm>
            <a:off x="0" y="0"/>
            <a:ext cx="12192000" cy="6855459"/>
            <a:chOff x="0" y="0"/>
            <a:chExt cx="12192000" cy="6855459"/>
          </a:xfrm>
        </p:grpSpPr>
        <p:pic>
          <p:nvPicPr>
            <p:cNvPr id="7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4950"/>
            </a:xfrm>
            <a:prstGeom prst="rect">
              <a:avLst/>
            </a:prstGeom>
          </p:spPr>
        </p:pic>
        <p:pic>
          <p:nvPicPr>
            <p:cNvPr id="8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514855"/>
              <a:ext cx="12192000" cy="4511040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3848" y="569976"/>
              <a:ext cx="1816607" cy="2255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870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8101" y="283590"/>
            <a:ext cx="6174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7.</a:t>
            </a:r>
            <a:r>
              <a:rPr sz="2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Primary</a:t>
            </a:r>
            <a:r>
              <a:rPr sz="2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Laalarpura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73351" y="3956303"/>
            <a:ext cx="3404870" cy="2508250"/>
            <a:chOff x="1673351" y="3956303"/>
            <a:chExt cx="3404870" cy="25082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5543" y="3968495"/>
              <a:ext cx="3380231" cy="24841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79447" y="3962399"/>
              <a:ext cx="3392804" cy="2496185"/>
            </a:xfrm>
            <a:custGeom>
              <a:avLst/>
              <a:gdLst/>
              <a:ahLst/>
              <a:cxnLst/>
              <a:rect l="l" t="t" r="r" b="b"/>
              <a:pathLst>
                <a:path w="3392804" h="2496185">
                  <a:moveTo>
                    <a:pt x="0" y="2495931"/>
                  </a:moveTo>
                  <a:lnTo>
                    <a:pt x="3392297" y="2495931"/>
                  </a:lnTo>
                  <a:lnTo>
                    <a:pt x="3392297" y="0"/>
                  </a:lnTo>
                  <a:lnTo>
                    <a:pt x="0" y="0"/>
                  </a:lnTo>
                  <a:lnTo>
                    <a:pt x="0" y="24959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85342" y="4700"/>
            <a:ext cx="887905" cy="13547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62276" y="970915"/>
            <a:ext cx="647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90135" algn="l"/>
              </a:tabLst>
            </a:pPr>
            <a:r>
              <a:rPr sz="1800" b="1" spc="-5" dirty="0">
                <a:latin typeface="Arial"/>
                <a:cs typeface="Arial"/>
              </a:rPr>
              <a:t>Bef</a:t>
            </a:r>
            <a:r>
              <a:rPr sz="1800" b="1" dirty="0">
                <a:latin typeface="Arial"/>
                <a:cs typeface="Arial"/>
              </a:rPr>
              <a:t>o</a:t>
            </a:r>
            <a:r>
              <a:rPr sz="1800" b="1" spc="-5" dirty="0">
                <a:latin typeface="Arial"/>
                <a:cs typeface="Arial"/>
              </a:rPr>
              <a:t>re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	</a:t>
            </a:r>
            <a:r>
              <a:rPr sz="2700" b="1" spc="-89" baseline="1543" dirty="0">
                <a:latin typeface="Arial"/>
                <a:cs typeface="Arial"/>
              </a:rPr>
              <a:t>A</a:t>
            </a:r>
            <a:r>
              <a:rPr sz="2700" b="1" baseline="1543" dirty="0">
                <a:latin typeface="Arial"/>
                <a:cs typeface="Arial"/>
              </a:rPr>
              <a:t>fte</a:t>
            </a:r>
            <a:r>
              <a:rPr sz="2700" b="1" spc="-7" baseline="1543" dirty="0">
                <a:latin typeface="Arial"/>
                <a:cs typeface="Arial"/>
              </a:rPr>
              <a:t>r</a:t>
            </a:r>
            <a:r>
              <a:rPr sz="2700" b="1" spc="-254" baseline="1543" dirty="0">
                <a:latin typeface="Arial"/>
                <a:cs typeface="Arial"/>
              </a:rPr>
              <a:t> </a:t>
            </a:r>
            <a:r>
              <a:rPr sz="2700" b="1" spc="-89" baseline="1543" dirty="0">
                <a:latin typeface="Arial"/>
                <a:cs typeface="Arial"/>
              </a:rPr>
              <a:t>A</a:t>
            </a:r>
            <a:r>
              <a:rPr sz="2700" b="1" baseline="1543" dirty="0">
                <a:latin typeface="Arial"/>
                <a:cs typeface="Arial"/>
              </a:rPr>
              <a:t>d</a:t>
            </a:r>
            <a:r>
              <a:rPr sz="2700" b="1" spc="7" baseline="1543" dirty="0">
                <a:latin typeface="Arial"/>
                <a:cs typeface="Arial"/>
              </a:rPr>
              <a:t>o</a:t>
            </a:r>
            <a:r>
              <a:rPr sz="2700" b="1" baseline="1543" dirty="0">
                <a:latin typeface="Arial"/>
                <a:cs typeface="Arial"/>
              </a:rPr>
              <a:t>pt</a:t>
            </a:r>
            <a:r>
              <a:rPr sz="2700" b="1" spc="7" baseline="1543" dirty="0">
                <a:latin typeface="Arial"/>
                <a:cs typeface="Arial"/>
              </a:rPr>
              <a:t>i</a:t>
            </a:r>
            <a:r>
              <a:rPr sz="2700" b="1" baseline="1543" dirty="0">
                <a:latin typeface="Arial"/>
                <a:cs typeface="Arial"/>
              </a:rPr>
              <a:t>on</a:t>
            </a:r>
            <a:endParaRPr sz="2700" baseline="1543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76400" y="1359408"/>
            <a:ext cx="3398520" cy="2493010"/>
            <a:chOff x="1676400" y="1359408"/>
            <a:chExt cx="3398520" cy="24930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8591" y="1371600"/>
              <a:ext cx="3374135" cy="246888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82495" y="1365504"/>
              <a:ext cx="3386454" cy="2480945"/>
            </a:xfrm>
            <a:custGeom>
              <a:avLst/>
              <a:gdLst/>
              <a:ahLst/>
              <a:cxnLst/>
              <a:rect l="l" t="t" r="r" b="b"/>
              <a:pathLst>
                <a:path w="3386454" h="2480945">
                  <a:moveTo>
                    <a:pt x="0" y="2480691"/>
                  </a:moveTo>
                  <a:lnTo>
                    <a:pt x="3386074" y="2480691"/>
                  </a:lnTo>
                  <a:lnTo>
                    <a:pt x="3386074" y="0"/>
                  </a:lnTo>
                  <a:lnTo>
                    <a:pt x="0" y="0"/>
                  </a:lnTo>
                  <a:lnTo>
                    <a:pt x="0" y="248069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035040" y="1353311"/>
            <a:ext cx="4234180" cy="2517140"/>
            <a:chOff x="6035040" y="1353311"/>
            <a:chExt cx="4234180" cy="25171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7232" y="1365503"/>
              <a:ext cx="4209288" cy="249326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41136" y="1359407"/>
              <a:ext cx="4221480" cy="2505075"/>
            </a:xfrm>
            <a:custGeom>
              <a:avLst/>
              <a:gdLst/>
              <a:ahLst/>
              <a:cxnLst/>
              <a:rect l="l" t="t" r="r" b="b"/>
              <a:pathLst>
                <a:path w="4221480" h="2505075">
                  <a:moveTo>
                    <a:pt x="0" y="2504948"/>
                  </a:moveTo>
                  <a:lnTo>
                    <a:pt x="4221479" y="2504948"/>
                  </a:lnTo>
                  <a:lnTo>
                    <a:pt x="4221479" y="0"/>
                  </a:lnTo>
                  <a:lnTo>
                    <a:pt x="0" y="0"/>
                  </a:lnTo>
                  <a:lnTo>
                    <a:pt x="0" y="250494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010655" y="3953255"/>
            <a:ext cx="4288790" cy="2536190"/>
            <a:chOff x="6010655" y="3953255"/>
            <a:chExt cx="4288790" cy="253619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9799" y="3962399"/>
              <a:ext cx="4267200" cy="25146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015227" y="3957827"/>
              <a:ext cx="4279265" cy="2526665"/>
            </a:xfrm>
            <a:custGeom>
              <a:avLst/>
              <a:gdLst/>
              <a:ahLst/>
              <a:cxnLst/>
              <a:rect l="l" t="t" r="r" b="b"/>
              <a:pathLst>
                <a:path w="4279265" h="2526665">
                  <a:moveTo>
                    <a:pt x="0" y="2526538"/>
                  </a:moveTo>
                  <a:lnTo>
                    <a:pt x="4279137" y="2526538"/>
                  </a:lnTo>
                  <a:lnTo>
                    <a:pt x="4279137" y="0"/>
                  </a:lnTo>
                  <a:lnTo>
                    <a:pt x="0" y="0"/>
                  </a:lnTo>
                  <a:lnTo>
                    <a:pt x="0" y="252653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3030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2289" y="343357"/>
            <a:ext cx="74231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8.</a:t>
            </a:r>
            <a:r>
              <a:rPr sz="24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Upper</a:t>
            </a:r>
            <a:r>
              <a:rPr sz="24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Primary</a:t>
            </a:r>
            <a:r>
              <a:rPr sz="24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Girdharipura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64207" y="1435608"/>
            <a:ext cx="3986529" cy="2368550"/>
            <a:chOff x="1664207" y="1435608"/>
            <a:chExt cx="3986529" cy="23685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399" y="1447800"/>
              <a:ext cx="3962400" cy="2343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70303" y="1441704"/>
              <a:ext cx="3974465" cy="2356485"/>
            </a:xfrm>
            <a:custGeom>
              <a:avLst/>
              <a:gdLst/>
              <a:ahLst/>
              <a:cxnLst/>
              <a:rect l="l" t="t" r="r" b="b"/>
              <a:pathLst>
                <a:path w="3974465" h="2356485">
                  <a:moveTo>
                    <a:pt x="0" y="2355977"/>
                  </a:moveTo>
                  <a:lnTo>
                    <a:pt x="3974211" y="2355977"/>
                  </a:lnTo>
                  <a:lnTo>
                    <a:pt x="3974211" y="0"/>
                  </a:lnTo>
                  <a:lnTo>
                    <a:pt x="0" y="0"/>
                  </a:lnTo>
                  <a:lnTo>
                    <a:pt x="0" y="2355977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64207" y="3874008"/>
            <a:ext cx="3986529" cy="2767330"/>
            <a:chOff x="1664207" y="3874008"/>
            <a:chExt cx="3986529" cy="27673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399" y="3886200"/>
              <a:ext cx="3962400" cy="27432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70303" y="3880104"/>
              <a:ext cx="3974465" cy="2755265"/>
            </a:xfrm>
            <a:custGeom>
              <a:avLst/>
              <a:gdLst/>
              <a:ahLst/>
              <a:cxnLst/>
              <a:rect l="l" t="t" r="r" b="b"/>
              <a:pathLst>
                <a:path w="3974465" h="2755265">
                  <a:moveTo>
                    <a:pt x="0" y="2755011"/>
                  </a:moveTo>
                  <a:lnTo>
                    <a:pt x="3974211" y="2755011"/>
                  </a:lnTo>
                  <a:lnTo>
                    <a:pt x="3974211" y="0"/>
                  </a:lnTo>
                  <a:lnTo>
                    <a:pt x="0" y="0"/>
                  </a:lnTo>
                  <a:lnTo>
                    <a:pt x="0" y="27550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922007" y="3874008"/>
            <a:ext cx="3797300" cy="2767330"/>
            <a:chOff x="6922007" y="3874008"/>
            <a:chExt cx="3797300" cy="27673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34199" y="3886200"/>
              <a:ext cx="3773424" cy="27432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28103" y="3880104"/>
              <a:ext cx="3785235" cy="2755265"/>
            </a:xfrm>
            <a:custGeom>
              <a:avLst/>
              <a:gdLst/>
              <a:ahLst/>
              <a:cxnLst/>
              <a:rect l="l" t="t" r="r" b="b"/>
              <a:pathLst>
                <a:path w="3785234" h="2755265">
                  <a:moveTo>
                    <a:pt x="0" y="2755011"/>
                  </a:moveTo>
                  <a:lnTo>
                    <a:pt x="3785107" y="2755011"/>
                  </a:lnTo>
                  <a:lnTo>
                    <a:pt x="3785107" y="0"/>
                  </a:lnTo>
                  <a:lnTo>
                    <a:pt x="0" y="0"/>
                  </a:lnTo>
                  <a:lnTo>
                    <a:pt x="0" y="27550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97439" y="56146"/>
            <a:ext cx="947673" cy="138555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747010" y="1068451"/>
            <a:ext cx="1790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Befo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8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</a:t>
            </a:r>
            <a:r>
              <a:rPr sz="1800" b="1" spc="5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02651" y="970914"/>
            <a:ext cx="149034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130" dirty="0">
                <a:latin typeface="Arial"/>
                <a:cs typeface="Arial"/>
              </a:rPr>
              <a:t>A</a:t>
            </a:r>
            <a:r>
              <a:rPr sz="1700" b="1" spc="-20" dirty="0">
                <a:latin typeface="Arial"/>
                <a:cs typeface="Arial"/>
              </a:rPr>
              <a:t>ft</a:t>
            </a:r>
            <a:r>
              <a:rPr sz="1700" b="1" spc="-60" dirty="0">
                <a:latin typeface="Arial"/>
                <a:cs typeface="Arial"/>
              </a:rPr>
              <a:t>e</a:t>
            </a:r>
            <a:r>
              <a:rPr sz="1700" b="1" dirty="0">
                <a:latin typeface="Arial"/>
                <a:cs typeface="Arial"/>
              </a:rPr>
              <a:t>r</a:t>
            </a:r>
            <a:r>
              <a:rPr sz="1700" b="1" spc="-60" dirty="0">
                <a:latin typeface="Arial"/>
                <a:cs typeface="Arial"/>
              </a:rPr>
              <a:t> </a:t>
            </a:r>
            <a:r>
              <a:rPr sz="1700" b="1" spc="-105" dirty="0">
                <a:latin typeface="Arial"/>
                <a:cs typeface="Arial"/>
              </a:rPr>
              <a:t>A</a:t>
            </a:r>
            <a:r>
              <a:rPr sz="1700" b="1" spc="-10" dirty="0">
                <a:latin typeface="Arial"/>
                <a:cs typeface="Arial"/>
              </a:rPr>
              <a:t>do</a:t>
            </a:r>
            <a:r>
              <a:rPr sz="1700" b="1" spc="-15" dirty="0">
                <a:latin typeface="Arial"/>
                <a:cs typeface="Arial"/>
              </a:rPr>
              <a:t>p</a:t>
            </a:r>
            <a:r>
              <a:rPr sz="1700" b="1" spc="5" dirty="0">
                <a:latin typeface="Arial"/>
                <a:cs typeface="Arial"/>
              </a:rPr>
              <a:t>ti</a:t>
            </a:r>
            <a:r>
              <a:rPr sz="1700" b="1" spc="-10" dirty="0">
                <a:latin typeface="Arial"/>
                <a:cs typeface="Arial"/>
              </a:rPr>
              <a:t>o</a:t>
            </a:r>
            <a:r>
              <a:rPr sz="1700" b="1" dirty="0">
                <a:latin typeface="Arial"/>
                <a:cs typeface="Arial"/>
              </a:rPr>
              <a:t>n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06768" y="1429511"/>
            <a:ext cx="3697224" cy="23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9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889" y="158877"/>
            <a:ext cx="7722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9.</a:t>
            </a:r>
            <a:r>
              <a:rPr sz="24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Upper</a:t>
            </a:r>
            <a:r>
              <a:rPr sz="24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Primary</a:t>
            </a:r>
            <a:r>
              <a:rPr sz="24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Santosh</a:t>
            </a:r>
            <a:r>
              <a:rPr sz="24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Nagar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95744" y="1189332"/>
            <a:ext cx="4138532" cy="2954020"/>
            <a:chOff x="1685544" y="1234439"/>
            <a:chExt cx="3289300" cy="29540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7736" y="1246631"/>
              <a:ext cx="3264408" cy="29291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91640" y="1240535"/>
              <a:ext cx="3276600" cy="2941320"/>
            </a:xfrm>
            <a:custGeom>
              <a:avLst/>
              <a:gdLst/>
              <a:ahLst/>
              <a:cxnLst/>
              <a:rect l="l" t="t" r="r" b="b"/>
              <a:pathLst>
                <a:path w="3276600" h="2941320">
                  <a:moveTo>
                    <a:pt x="0" y="2941320"/>
                  </a:moveTo>
                  <a:lnTo>
                    <a:pt x="3276600" y="2941320"/>
                  </a:lnTo>
                  <a:lnTo>
                    <a:pt x="3276600" y="0"/>
                  </a:lnTo>
                  <a:lnTo>
                    <a:pt x="0" y="0"/>
                  </a:lnTo>
                  <a:lnTo>
                    <a:pt x="0" y="294132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11084" y="4282439"/>
            <a:ext cx="4114883" cy="2453640"/>
            <a:chOff x="1697735" y="4270247"/>
            <a:chExt cx="3263900" cy="245364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9927" y="4282439"/>
              <a:ext cx="3240024" cy="242925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03831" y="4276343"/>
              <a:ext cx="3251835" cy="2441575"/>
            </a:xfrm>
            <a:custGeom>
              <a:avLst/>
              <a:gdLst/>
              <a:ahLst/>
              <a:cxnLst/>
              <a:rect l="l" t="t" r="r" b="b"/>
              <a:pathLst>
                <a:path w="3251835" h="2441575">
                  <a:moveTo>
                    <a:pt x="0" y="2441193"/>
                  </a:moveTo>
                  <a:lnTo>
                    <a:pt x="3251708" y="2441193"/>
                  </a:lnTo>
                  <a:lnTo>
                    <a:pt x="3251708" y="0"/>
                  </a:lnTo>
                  <a:lnTo>
                    <a:pt x="0" y="0"/>
                  </a:lnTo>
                  <a:lnTo>
                    <a:pt x="0" y="244119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613841" y="4242663"/>
            <a:ext cx="4038600" cy="2462530"/>
            <a:chOff x="7080504" y="4255008"/>
            <a:chExt cx="3315970" cy="246253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92696" y="4267200"/>
              <a:ext cx="3291840" cy="24384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86600" y="4261104"/>
              <a:ext cx="3303904" cy="2450465"/>
            </a:xfrm>
            <a:custGeom>
              <a:avLst/>
              <a:gdLst/>
              <a:ahLst/>
              <a:cxnLst/>
              <a:rect l="l" t="t" r="r" b="b"/>
              <a:pathLst>
                <a:path w="3303904" h="2450465">
                  <a:moveTo>
                    <a:pt x="0" y="2450211"/>
                  </a:moveTo>
                  <a:lnTo>
                    <a:pt x="3303651" y="2450211"/>
                  </a:lnTo>
                  <a:lnTo>
                    <a:pt x="3303651" y="0"/>
                  </a:lnTo>
                  <a:lnTo>
                    <a:pt x="0" y="0"/>
                  </a:lnTo>
                  <a:lnTo>
                    <a:pt x="0" y="24502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58732" y="158877"/>
            <a:ext cx="958244" cy="141670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418079" y="842009"/>
            <a:ext cx="1791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</a:t>
            </a:r>
            <a:r>
              <a:rPr sz="1800" b="1" dirty="0">
                <a:latin typeface="Arial"/>
                <a:cs typeface="Arial"/>
              </a:rPr>
              <a:t>fo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8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87969" y="852932"/>
            <a:ext cx="149034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130" dirty="0">
                <a:latin typeface="Arial"/>
                <a:cs typeface="Arial"/>
              </a:rPr>
              <a:t>A</a:t>
            </a:r>
            <a:r>
              <a:rPr sz="1700" b="1" spc="-20" dirty="0">
                <a:latin typeface="Arial"/>
                <a:cs typeface="Arial"/>
              </a:rPr>
              <a:t>ft</a:t>
            </a:r>
            <a:r>
              <a:rPr sz="1700" b="1" spc="-60" dirty="0">
                <a:latin typeface="Arial"/>
                <a:cs typeface="Arial"/>
              </a:rPr>
              <a:t>e</a:t>
            </a:r>
            <a:r>
              <a:rPr sz="1700" b="1" dirty="0">
                <a:latin typeface="Arial"/>
                <a:cs typeface="Arial"/>
              </a:rPr>
              <a:t>r</a:t>
            </a:r>
            <a:r>
              <a:rPr sz="1700" b="1" spc="-60" dirty="0">
                <a:latin typeface="Arial"/>
                <a:cs typeface="Arial"/>
              </a:rPr>
              <a:t> </a:t>
            </a:r>
            <a:r>
              <a:rPr sz="1700" b="1" spc="-105" dirty="0">
                <a:latin typeface="Arial"/>
                <a:cs typeface="Arial"/>
              </a:rPr>
              <a:t>A</a:t>
            </a:r>
            <a:r>
              <a:rPr sz="1700" b="1" spc="-10" dirty="0">
                <a:latin typeface="Arial"/>
                <a:cs typeface="Arial"/>
              </a:rPr>
              <a:t>dop</a:t>
            </a:r>
            <a:r>
              <a:rPr sz="1700" b="1" spc="10" dirty="0">
                <a:latin typeface="Arial"/>
                <a:cs typeface="Arial"/>
              </a:rPr>
              <a:t>t</a:t>
            </a:r>
            <a:r>
              <a:rPr sz="1700" b="1" spc="5" dirty="0">
                <a:latin typeface="Arial"/>
                <a:cs typeface="Arial"/>
              </a:rPr>
              <a:t>i</a:t>
            </a:r>
            <a:r>
              <a:rPr sz="1700" b="1" spc="-10" dirty="0">
                <a:latin typeface="Arial"/>
                <a:cs typeface="Arial"/>
              </a:rPr>
              <a:t>o</a:t>
            </a:r>
            <a:r>
              <a:rPr sz="1700" b="1" dirty="0">
                <a:latin typeface="Arial"/>
                <a:cs typeface="Arial"/>
              </a:rPr>
              <a:t>n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8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41" y="1195428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650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5901" y="330200"/>
            <a:ext cx="71189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10.</a:t>
            </a:r>
            <a:r>
              <a:rPr sz="24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1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Sanjay</a:t>
            </a:r>
            <a:r>
              <a:rPr sz="24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Nagar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53200" y="1374647"/>
            <a:ext cx="3694429" cy="2590800"/>
            <a:chOff x="6553200" y="1374647"/>
            <a:chExt cx="3694429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5391" y="1386839"/>
              <a:ext cx="3669792" cy="25664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59295" y="1380743"/>
              <a:ext cx="3682365" cy="2578735"/>
            </a:xfrm>
            <a:custGeom>
              <a:avLst/>
              <a:gdLst/>
              <a:ahLst/>
              <a:cxnLst/>
              <a:rect l="l" t="t" r="r" b="b"/>
              <a:pathLst>
                <a:path w="3682365" h="2578735">
                  <a:moveTo>
                    <a:pt x="0" y="2578354"/>
                  </a:moveTo>
                  <a:lnTo>
                    <a:pt x="3681857" y="2578354"/>
                  </a:lnTo>
                  <a:lnTo>
                    <a:pt x="3681857" y="0"/>
                  </a:lnTo>
                  <a:lnTo>
                    <a:pt x="0" y="0"/>
                  </a:lnTo>
                  <a:lnTo>
                    <a:pt x="0" y="257835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84375" y="4081271"/>
            <a:ext cx="3553460" cy="2377440"/>
            <a:chOff x="1484375" y="4081271"/>
            <a:chExt cx="3553460" cy="23774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6567" y="4093463"/>
              <a:ext cx="3529583" cy="23530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90471" y="4087367"/>
              <a:ext cx="3541395" cy="2365375"/>
            </a:xfrm>
            <a:custGeom>
              <a:avLst/>
              <a:gdLst/>
              <a:ahLst/>
              <a:cxnLst/>
              <a:rect l="l" t="t" r="r" b="b"/>
              <a:pathLst>
                <a:path w="3541395" h="2365375">
                  <a:moveTo>
                    <a:pt x="0" y="2364993"/>
                  </a:moveTo>
                  <a:lnTo>
                    <a:pt x="3541267" y="2364993"/>
                  </a:lnTo>
                  <a:lnTo>
                    <a:pt x="3541267" y="0"/>
                  </a:lnTo>
                  <a:lnTo>
                    <a:pt x="0" y="0"/>
                  </a:lnTo>
                  <a:lnTo>
                    <a:pt x="0" y="236499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11951" y="137351"/>
            <a:ext cx="817567" cy="112807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347976" y="965708"/>
            <a:ext cx="1791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</a:t>
            </a:r>
            <a:r>
              <a:rPr sz="1800" b="1" dirty="0">
                <a:latin typeface="Arial"/>
                <a:cs typeface="Arial"/>
              </a:rPr>
              <a:t>fo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8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dopti</a:t>
            </a:r>
            <a:r>
              <a:rPr sz="1800" b="1" spc="5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39304" y="971169"/>
            <a:ext cx="149606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105" dirty="0">
                <a:latin typeface="Arial"/>
                <a:cs typeface="Arial"/>
              </a:rPr>
              <a:t>A</a:t>
            </a:r>
            <a:r>
              <a:rPr sz="1700" b="1" spc="5" dirty="0">
                <a:latin typeface="Arial"/>
                <a:cs typeface="Arial"/>
              </a:rPr>
              <a:t>ft</a:t>
            </a:r>
            <a:r>
              <a:rPr sz="1700" b="1" spc="-40" dirty="0">
                <a:latin typeface="Arial"/>
                <a:cs typeface="Arial"/>
              </a:rPr>
              <a:t>e</a:t>
            </a:r>
            <a:r>
              <a:rPr sz="1700" b="1" dirty="0">
                <a:latin typeface="Arial"/>
                <a:cs typeface="Arial"/>
              </a:rPr>
              <a:t>r</a:t>
            </a:r>
            <a:r>
              <a:rPr sz="1700" b="1" spc="-105" dirty="0">
                <a:latin typeface="Arial"/>
                <a:cs typeface="Arial"/>
              </a:rPr>
              <a:t> A</a:t>
            </a:r>
            <a:r>
              <a:rPr sz="1700" b="1" spc="-10" dirty="0">
                <a:latin typeface="Arial"/>
                <a:cs typeface="Arial"/>
              </a:rPr>
              <a:t>dop</a:t>
            </a:r>
            <a:r>
              <a:rPr sz="1700" b="1" spc="5" dirty="0">
                <a:latin typeface="Arial"/>
                <a:cs typeface="Arial"/>
              </a:rPr>
              <a:t>ti</a:t>
            </a:r>
            <a:r>
              <a:rPr sz="1700" b="1" spc="-10" dirty="0">
                <a:latin typeface="Arial"/>
                <a:cs typeface="Arial"/>
              </a:rPr>
              <a:t>o</a:t>
            </a:r>
            <a:r>
              <a:rPr sz="1700" b="1" dirty="0">
                <a:latin typeface="Arial"/>
                <a:cs typeface="Arial"/>
              </a:rPr>
              <a:t>n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78280" y="1389888"/>
            <a:ext cx="3553460" cy="2560320"/>
            <a:chOff x="1478280" y="1389888"/>
            <a:chExt cx="3553460" cy="256032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0472" y="1402080"/>
              <a:ext cx="3529584" cy="253593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84376" y="1395984"/>
              <a:ext cx="3541395" cy="2548255"/>
            </a:xfrm>
            <a:custGeom>
              <a:avLst/>
              <a:gdLst/>
              <a:ahLst/>
              <a:cxnLst/>
              <a:rect l="l" t="t" r="r" b="b"/>
              <a:pathLst>
                <a:path w="3541395" h="2548254">
                  <a:moveTo>
                    <a:pt x="0" y="2547874"/>
                  </a:moveTo>
                  <a:lnTo>
                    <a:pt x="3541267" y="2547874"/>
                  </a:lnTo>
                  <a:lnTo>
                    <a:pt x="3541267" y="0"/>
                  </a:lnTo>
                  <a:lnTo>
                    <a:pt x="0" y="0"/>
                  </a:lnTo>
                  <a:lnTo>
                    <a:pt x="0" y="254787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541007" y="4087367"/>
            <a:ext cx="3712210" cy="2459355"/>
            <a:chOff x="6541007" y="4087367"/>
            <a:chExt cx="3712210" cy="245935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0151" y="4093463"/>
              <a:ext cx="3691128" cy="244144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545579" y="4091939"/>
              <a:ext cx="3703320" cy="2450465"/>
            </a:xfrm>
            <a:custGeom>
              <a:avLst/>
              <a:gdLst/>
              <a:ahLst/>
              <a:cxnLst/>
              <a:rect l="l" t="t" r="r" b="b"/>
              <a:pathLst>
                <a:path w="3703320" h="2450465">
                  <a:moveTo>
                    <a:pt x="0" y="2450211"/>
                  </a:moveTo>
                  <a:lnTo>
                    <a:pt x="3702812" y="2450211"/>
                  </a:lnTo>
                  <a:lnTo>
                    <a:pt x="3702812" y="0"/>
                  </a:lnTo>
                  <a:lnTo>
                    <a:pt x="0" y="0"/>
                  </a:lnTo>
                  <a:lnTo>
                    <a:pt x="0" y="245021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5870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6710" y="256413"/>
            <a:ext cx="67760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11.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Sushilpura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50135" y="1283208"/>
            <a:ext cx="3279140" cy="3072130"/>
            <a:chOff x="1850135" y="1283208"/>
            <a:chExt cx="3279140" cy="30721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2327" y="1295400"/>
              <a:ext cx="3255264" cy="304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56231" y="1289304"/>
              <a:ext cx="3267075" cy="3060065"/>
            </a:xfrm>
            <a:custGeom>
              <a:avLst/>
              <a:gdLst/>
              <a:ahLst/>
              <a:cxnLst/>
              <a:rect l="l" t="t" r="r" b="b"/>
              <a:pathLst>
                <a:path w="3267075" h="3060065">
                  <a:moveTo>
                    <a:pt x="0" y="3059811"/>
                  </a:moveTo>
                  <a:lnTo>
                    <a:pt x="3266948" y="3059811"/>
                  </a:lnTo>
                  <a:lnTo>
                    <a:pt x="3266948" y="0"/>
                  </a:lnTo>
                  <a:lnTo>
                    <a:pt x="0" y="0"/>
                  </a:lnTo>
                  <a:lnTo>
                    <a:pt x="0" y="30598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461759" y="1283208"/>
            <a:ext cx="3300729" cy="2919730"/>
            <a:chOff x="6461759" y="1283208"/>
            <a:chExt cx="3300729" cy="29197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3951" y="1295400"/>
              <a:ext cx="3276600" cy="28956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67855" y="1289304"/>
              <a:ext cx="3288665" cy="2907665"/>
            </a:xfrm>
            <a:custGeom>
              <a:avLst/>
              <a:gdLst/>
              <a:ahLst/>
              <a:cxnLst/>
              <a:rect l="l" t="t" r="r" b="b"/>
              <a:pathLst>
                <a:path w="3288665" h="2907665">
                  <a:moveTo>
                    <a:pt x="0" y="2907411"/>
                  </a:moveTo>
                  <a:lnTo>
                    <a:pt x="3288411" y="2907411"/>
                  </a:lnTo>
                  <a:lnTo>
                    <a:pt x="3288411" y="0"/>
                  </a:lnTo>
                  <a:lnTo>
                    <a:pt x="0" y="0"/>
                  </a:lnTo>
                  <a:lnTo>
                    <a:pt x="0" y="29074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470903" y="4483608"/>
            <a:ext cx="3282950" cy="2139950"/>
            <a:chOff x="6470903" y="4483608"/>
            <a:chExt cx="3282950" cy="21399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83095" y="4495800"/>
              <a:ext cx="3258311" cy="21153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476999" y="4489704"/>
              <a:ext cx="3270885" cy="2127885"/>
            </a:xfrm>
            <a:custGeom>
              <a:avLst/>
              <a:gdLst/>
              <a:ahLst/>
              <a:cxnLst/>
              <a:rect l="l" t="t" r="r" b="b"/>
              <a:pathLst>
                <a:path w="3270884" h="2127884">
                  <a:moveTo>
                    <a:pt x="0" y="2127377"/>
                  </a:moveTo>
                  <a:lnTo>
                    <a:pt x="3270377" y="2127377"/>
                  </a:lnTo>
                  <a:lnTo>
                    <a:pt x="3270377" y="0"/>
                  </a:lnTo>
                  <a:lnTo>
                    <a:pt x="0" y="0"/>
                  </a:lnTo>
                  <a:lnTo>
                    <a:pt x="0" y="2127377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837944" y="4483608"/>
            <a:ext cx="3304540" cy="2157730"/>
            <a:chOff x="1837944" y="4483608"/>
            <a:chExt cx="3304540" cy="215773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0136" y="4495800"/>
              <a:ext cx="3279648" cy="21336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4040" y="4489704"/>
              <a:ext cx="3291840" cy="2145665"/>
            </a:xfrm>
            <a:custGeom>
              <a:avLst/>
              <a:gdLst/>
              <a:ahLst/>
              <a:cxnLst/>
              <a:rect l="l" t="t" r="r" b="b"/>
              <a:pathLst>
                <a:path w="3291840" h="2145665">
                  <a:moveTo>
                    <a:pt x="0" y="2145411"/>
                  </a:moveTo>
                  <a:lnTo>
                    <a:pt x="3291840" y="2145411"/>
                  </a:lnTo>
                  <a:lnTo>
                    <a:pt x="3291840" y="0"/>
                  </a:lnTo>
                  <a:lnTo>
                    <a:pt x="0" y="0"/>
                  </a:lnTo>
                  <a:lnTo>
                    <a:pt x="0" y="2145411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16529" y="50928"/>
            <a:ext cx="923808" cy="114960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578989" y="867283"/>
            <a:ext cx="1792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</a:t>
            </a:r>
            <a:r>
              <a:rPr sz="1800" b="1" dirty="0">
                <a:latin typeface="Arial"/>
                <a:cs typeface="Arial"/>
              </a:rPr>
              <a:t>ef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spc="-5" dirty="0">
                <a:latin typeface="Arial"/>
                <a:cs typeface="Arial"/>
              </a:rPr>
              <a:t>re</a:t>
            </a:r>
            <a:r>
              <a:rPr sz="1800" b="1" spc="-16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36663" y="900810"/>
            <a:ext cx="153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ft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700" b="1" spc="-105" dirty="0">
                <a:latin typeface="Arial"/>
                <a:cs typeface="Arial"/>
              </a:rPr>
              <a:t>A</a:t>
            </a:r>
            <a:r>
              <a:rPr sz="1700" b="1" spc="-10" dirty="0">
                <a:latin typeface="Arial"/>
                <a:cs typeface="Arial"/>
              </a:rPr>
              <a:t>dop</a:t>
            </a:r>
            <a:r>
              <a:rPr sz="1700" b="1" spc="5" dirty="0">
                <a:latin typeface="Arial"/>
                <a:cs typeface="Arial"/>
              </a:rPr>
              <a:t>ti</a:t>
            </a:r>
            <a:r>
              <a:rPr sz="1700" b="1" spc="-10" dirty="0">
                <a:latin typeface="Arial"/>
                <a:cs typeface="Arial"/>
              </a:rPr>
              <a:t>o</a:t>
            </a:r>
            <a:r>
              <a:rPr sz="1700" b="1" dirty="0">
                <a:latin typeface="Arial"/>
                <a:cs typeface="Arial"/>
              </a:rPr>
              <a:t>n</a:t>
            </a:r>
            <a:endParaRPr sz="17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74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4864" y="284175"/>
            <a:ext cx="62725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12.</a:t>
            </a:r>
            <a:r>
              <a:rPr sz="2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Hathroi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58695" y="1258824"/>
            <a:ext cx="3437890" cy="2819400"/>
            <a:chOff x="1758695" y="1258824"/>
            <a:chExt cx="3437890" cy="2819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0887" y="1271016"/>
              <a:ext cx="3413760" cy="27950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64791" y="1264920"/>
              <a:ext cx="3425825" cy="2807335"/>
            </a:xfrm>
            <a:custGeom>
              <a:avLst/>
              <a:gdLst/>
              <a:ahLst/>
              <a:cxnLst/>
              <a:rect l="l" t="t" r="r" b="b"/>
              <a:pathLst>
                <a:path w="3425825" h="2807335">
                  <a:moveTo>
                    <a:pt x="0" y="2806954"/>
                  </a:moveTo>
                  <a:lnTo>
                    <a:pt x="3425571" y="2806954"/>
                  </a:lnTo>
                  <a:lnTo>
                    <a:pt x="3425571" y="0"/>
                  </a:lnTo>
                  <a:lnTo>
                    <a:pt x="0" y="0"/>
                  </a:lnTo>
                  <a:lnTo>
                    <a:pt x="0" y="280695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737360" y="4212335"/>
            <a:ext cx="3459479" cy="2429510"/>
            <a:chOff x="1737360" y="4212335"/>
            <a:chExt cx="3459479" cy="24295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9552" y="4224527"/>
              <a:ext cx="3435096" cy="24048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3456" y="4218431"/>
              <a:ext cx="3447415" cy="2417445"/>
            </a:xfrm>
            <a:custGeom>
              <a:avLst/>
              <a:gdLst/>
              <a:ahLst/>
              <a:cxnLst/>
              <a:rect l="l" t="t" r="r" b="b"/>
              <a:pathLst>
                <a:path w="3447415" h="2417445">
                  <a:moveTo>
                    <a:pt x="0" y="2416937"/>
                  </a:moveTo>
                  <a:lnTo>
                    <a:pt x="3447034" y="2416937"/>
                  </a:lnTo>
                  <a:lnTo>
                    <a:pt x="3447034" y="0"/>
                  </a:lnTo>
                  <a:lnTo>
                    <a:pt x="0" y="0"/>
                  </a:lnTo>
                  <a:lnTo>
                    <a:pt x="0" y="2416937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0935" y="53610"/>
            <a:ext cx="1044633" cy="114349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560701" y="913891"/>
            <a:ext cx="1791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</a:t>
            </a:r>
            <a:r>
              <a:rPr sz="1800" b="1" dirty="0">
                <a:latin typeface="Arial"/>
                <a:cs typeface="Arial"/>
              </a:rPr>
              <a:t>fo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8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30210" y="897382"/>
            <a:ext cx="1589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fte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220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doption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690359" y="1271016"/>
            <a:ext cx="3609340" cy="2780030"/>
            <a:chOff x="6690359" y="1271016"/>
            <a:chExt cx="3609340" cy="278003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2551" y="1283208"/>
              <a:ext cx="3584448" cy="27553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96455" y="1277112"/>
              <a:ext cx="3596640" cy="2767965"/>
            </a:xfrm>
            <a:custGeom>
              <a:avLst/>
              <a:gdLst/>
              <a:ahLst/>
              <a:cxnLst/>
              <a:rect l="l" t="t" r="r" b="b"/>
              <a:pathLst>
                <a:path w="3596640" h="2767965">
                  <a:moveTo>
                    <a:pt x="0" y="2767457"/>
                  </a:moveTo>
                  <a:lnTo>
                    <a:pt x="3596640" y="2767457"/>
                  </a:lnTo>
                  <a:lnTo>
                    <a:pt x="3596640" y="0"/>
                  </a:lnTo>
                  <a:lnTo>
                    <a:pt x="0" y="0"/>
                  </a:lnTo>
                  <a:lnTo>
                    <a:pt x="0" y="2767457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693407" y="4178808"/>
            <a:ext cx="3605529" cy="2538730"/>
            <a:chOff x="6693407" y="4178808"/>
            <a:chExt cx="3605529" cy="253873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5599" y="4191000"/>
              <a:ext cx="3581400" cy="25146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99503" y="4184904"/>
              <a:ext cx="3593465" cy="2526665"/>
            </a:xfrm>
            <a:custGeom>
              <a:avLst/>
              <a:gdLst/>
              <a:ahLst/>
              <a:cxnLst/>
              <a:rect l="l" t="t" r="r" b="b"/>
              <a:pathLst>
                <a:path w="3593465" h="2526665">
                  <a:moveTo>
                    <a:pt x="0" y="2526411"/>
                  </a:moveTo>
                  <a:lnTo>
                    <a:pt x="3593211" y="2526411"/>
                  </a:lnTo>
                  <a:lnTo>
                    <a:pt x="3593211" y="0"/>
                  </a:lnTo>
                  <a:lnTo>
                    <a:pt x="0" y="0"/>
                  </a:lnTo>
                  <a:lnTo>
                    <a:pt x="0" y="25264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6580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8492" y="284175"/>
            <a:ext cx="81292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13.</a:t>
            </a:r>
            <a:r>
              <a:rPr sz="24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Senior</a:t>
            </a:r>
            <a:r>
              <a:rPr sz="24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Jaisinghpura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15003" y="97535"/>
            <a:ext cx="901974" cy="11160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60701" y="913891"/>
            <a:ext cx="1791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</a:t>
            </a:r>
            <a:r>
              <a:rPr sz="1800" b="1" dirty="0">
                <a:latin typeface="Arial"/>
                <a:cs typeface="Arial"/>
              </a:rPr>
              <a:t>fo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8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30210" y="897382"/>
            <a:ext cx="1589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fte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220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doption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0"/>
            <a:ext cx="5370576" cy="43555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45479" y="1551432"/>
            <a:ext cx="6446519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68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8492" y="288995"/>
            <a:ext cx="81292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lang="en-IN" sz="2400" dirty="0" smtClean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85" dirty="0" smtClean="0">
                <a:solidFill>
                  <a:srgbClr val="001F5F"/>
                </a:solidFill>
                <a:latin typeface="Arial"/>
                <a:cs typeface="Arial"/>
              </a:rPr>
              <a:t>Girls 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Senior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5" dirty="0" smtClean="0">
                <a:solidFill>
                  <a:srgbClr val="001F5F"/>
                </a:solidFill>
                <a:latin typeface="Arial"/>
                <a:cs typeface="Arial"/>
              </a:rPr>
              <a:t>C-Scheme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704" y="146304"/>
            <a:ext cx="673608" cy="9662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60701" y="913891"/>
            <a:ext cx="1791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</a:t>
            </a:r>
            <a:r>
              <a:rPr sz="1800" b="1" dirty="0">
                <a:latin typeface="Arial"/>
                <a:cs typeface="Arial"/>
              </a:rPr>
              <a:t>fo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8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30210" y="897382"/>
            <a:ext cx="1589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fte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220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doption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-927" r="6371" b="927"/>
          <a:stretch/>
        </p:blipFill>
        <p:spPr>
          <a:xfrm>
            <a:off x="972312" y="1598422"/>
            <a:ext cx="5605849" cy="4553486"/>
          </a:xfrm>
          <a:prstGeom prst="rect">
            <a:avLst/>
          </a:prstGeom>
        </p:spPr>
      </p:pic>
      <p:pic>
        <p:nvPicPr>
          <p:cNvPr id="9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74326" y="123568"/>
            <a:ext cx="1138802" cy="1275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"/>
          <a:stretch/>
        </p:blipFill>
        <p:spPr>
          <a:xfrm>
            <a:off x="7351387" y="1588365"/>
            <a:ext cx="4147886" cy="45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03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7521"/>
            <a:ext cx="5181600" cy="3447546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lang="en-IN" sz="2400" dirty="0" smtClean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85" dirty="0" smtClean="0">
                <a:solidFill>
                  <a:srgbClr val="001F5F"/>
                </a:solidFill>
                <a:latin typeface="Arial"/>
                <a:cs typeface="Arial"/>
              </a:rPr>
              <a:t>Girls 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Senior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5" dirty="0" smtClean="0">
                <a:solidFill>
                  <a:srgbClr val="001F5F"/>
                </a:solidFill>
                <a:latin typeface="Arial"/>
                <a:cs typeface="Arial"/>
              </a:rPr>
              <a:t>C-Scheme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60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" y="1690687"/>
            <a:ext cx="6972441" cy="4640839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89" y="1690688"/>
            <a:ext cx="4174061" cy="4640838"/>
          </a:xfrm>
        </p:spPr>
      </p:pic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lang="en-IN" sz="2400" dirty="0" smtClean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85" dirty="0" smtClean="0">
                <a:solidFill>
                  <a:srgbClr val="001F5F"/>
                </a:solidFill>
                <a:latin typeface="Arial"/>
                <a:cs typeface="Arial"/>
              </a:rPr>
              <a:t>Girls 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Senior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5" dirty="0" smtClean="0">
                <a:solidFill>
                  <a:srgbClr val="001F5F"/>
                </a:solidFill>
                <a:latin typeface="Arial"/>
                <a:cs typeface="Arial"/>
              </a:rPr>
              <a:t>C-Scheme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39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32510" y="1194820"/>
            <a:ext cx="11552024" cy="61189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IN" sz="4400" spc="-95" dirty="0" err="1" smtClean="0">
                <a:latin typeface="Calibri"/>
                <a:cs typeface="Calibri"/>
              </a:rPr>
              <a:t>Jagriti</a:t>
            </a:r>
            <a:r>
              <a:rPr lang="en-IN" sz="4400" spc="-95" dirty="0" smtClean="0">
                <a:latin typeface="Calibri"/>
                <a:cs typeface="Calibri"/>
              </a:rPr>
              <a:t> has 15 Schools in Jaipur and 3 Schools in Ajmer, as many as 5455 underprivileged kids are </a:t>
            </a:r>
            <a:r>
              <a:rPr sz="4400" spc="-95" dirty="0" smtClean="0">
                <a:latin typeface="Calibri"/>
                <a:cs typeface="Calibri"/>
              </a:rPr>
              <a:t>g</a:t>
            </a:r>
            <a:r>
              <a:rPr sz="4400" spc="-135" dirty="0" smtClean="0">
                <a:latin typeface="Calibri"/>
                <a:cs typeface="Calibri"/>
              </a:rPr>
              <a:t>e</a:t>
            </a:r>
            <a:r>
              <a:rPr sz="4400" spc="-140" dirty="0" smtClean="0">
                <a:latin typeface="Calibri"/>
                <a:cs typeface="Calibri"/>
              </a:rPr>
              <a:t>t</a:t>
            </a:r>
            <a:r>
              <a:rPr sz="4400" spc="-45" dirty="0" smtClean="0">
                <a:latin typeface="Calibri"/>
                <a:cs typeface="Calibri"/>
              </a:rPr>
              <a:t>ti</a:t>
            </a:r>
            <a:r>
              <a:rPr sz="4400" spc="-55" dirty="0" smtClean="0">
                <a:latin typeface="Calibri"/>
                <a:cs typeface="Calibri"/>
              </a:rPr>
              <a:t>n</a:t>
            </a:r>
            <a:r>
              <a:rPr sz="4400" spc="-5" dirty="0" smtClean="0">
                <a:latin typeface="Calibri"/>
                <a:cs typeface="Calibri"/>
              </a:rPr>
              <a:t>g</a:t>
            </a:r>
            <a:r>
              <a:rPr sz="4400" spc="-165" dirty="0" smtClean="0">
                <a:latin typeface="Calibri"/>
                <a:cs typeface="Calibri"/>
              </a:rPr>
              <a:t> </a:t>
            </a:r>
            <a:r>
              <a:rPr sz="4400" spc="-105" dirty="0">
                <a:latin typeface="Calibri"/>
                <a:cs typeface="Calibri"/>
              </a:rPr>
              <a:t>v</a:t>
            </a:r>
            <a:r>
              <a:rPr sz="4400" dirty="0">
                <a:latin typeface="Calibri"/>
                <a:cs typeface="Calibri"/>
              </a:rPr>
              <a:t>a</a:t>
            </a:r>
            <a:r>
              <a:rPr sz="4400" spc="5" dirty="0">
                <a:latin typeface="Calibri"/>
                <a:cs typeface="Calibri"/>
              </a:rPr>
              <a:t>l</a:t>
            </a:r>
            <a:r>
              <a:rPr sz="4400" spc="-5" dirty="0">
                <a:latin typeface="Calibri"/>
                <a:cs typeface="Calibri"/>
              </a:rPr>
              <a:t>ue</a:t>
            </a:r>
            <a:r>
              <a:rPr sz="4400" spc="-155" dirty="0">
                <a:latin typeface="Calibri"/>
                <a:cs typeface="Calibri"/>
              </a:rPr>
              <a:t> </a:t>
            </a:r>
            <a:r>
              <a:rPr sz="4400" spc="-5" dirty="0">
                <a:latin typeface="Calibri"/>
                <a:cs typeface="Calibri"/>
              </a:rPr>
              <a:t>b</a:t>
            </a:r>
            <a:r>
              <a:rPr sz="4400" dirty="0">
                <a:latin typeface="Calibri"/>
                <a:cs typeface="Calibri"/>
              </a:rPr>
              <a:t>a</a:t>
            </a:r>
            <a:r>
              <a:rPr sz="4400" spc="-5" dirty="0">
                <a:latin typeface="Calibri"/>
                <a:cs typeface="Calibri"/>
              </a:rPr>
              <a:t>s</a:t>
            </a:r>
            <a:r>
              <a:rPr sz="4400" spc="-15" dirty="0">
                <a:latin typeface="Calibri"/>
                <a:cs typeface="Calibri"/>
              </a:rPr>
              <a:t>e</a:t>
            </a:r>
            <a:r>
              <a:rPr sz="4400" spc="-5" dirty="0">
                <a:latin typeface="Calibri"/>
                <a:cs typeface="Calibri"/>
              </a:rPr>
              <a:t>d</a:t>
            </a:r>
            <a:r>
              <a:rPr sz="4400" spc="-100" dirty="0">
                <a:latin typeface="Calibri"/>
                <a:cs typeface="Calibri"/>
              </a:rPr>
              <a:t> </a:t>
            </a:r>
            <a:r>
              <a:rPr sz="4400" spc="-60" dirty="0">
                <a:latin typeface="Calibri"/>
                <a:cs typeface="Calibri"/>
              </a:rPr>
              <a:t>e</a:t>
            </a:r>
            <a:r>
              <a:rPr sz="4400" spc="-30" dirty="0">
                <a:latin typeface="Calibri"/>
                <a:cs typeface="Calibri"/>
              </a:rPr>
              <a:t>du</a:t>
            </a:r>
            <a:r>
              <a:rPr sz="4400" spc="-130" dirty="0">
                <a:latin typeface="Calibri"/>
                <a:cs typeface="Calibri"/>
              </a:rPr>
              <a:t>c</a:t>
            </a:r>
            <a:r>
              <a:rPr sz="4400" spc="-75" dirty="0">
                <a:latin typeface="Calibri"/>
                <a:cs typeface="Calibri"/>
              </a:rPr>
              <a:t>a</a:t>
            </a:r>
            <a:r>
              <a:rPr sz="4400" spc="-20" dirty="0">
                <a:latin typeface="Calibri"/>
                <a:cs typeface="Calibri"/>
              </a:rPr>
              <a:t>ti</a:t>
            </a:r>
            <a:r>
              <a:rPr sz="4400" spc="-35" dirty="0">
                <a:latin typeface="Calibri"/>
                <a:cs typeface="Calibri"/>
              </a:rPr>
              <a:t>o</a:t>
            </a:r>
            <a:r>
              <a:rPr sz="4400" spc="-5" dirty="0">
                <a:latin typeface="Calibri"/>
                <a:cs typeface="Calibri"/>
              </a:rPr>
              <a:t>n</a:t>
            </a:r>
            <a:r>
              <a:rPr sz="4400" spc="-7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a</a:t>
            </a:r>
            <a:r>
              <a:rPr sz="4400" spc="-75" dirty="0">
                <a:latin typeface="Calibri"/>
                <a:cs typeface="Calibri"/>
              </a:rPr>
              <a:t>b</a:t>
            </a:r>
            <a:r>
              <a:rPr sz="4400" spc="-35" dirty="0">
                <a:latin typeface="Calibri"/>
                <a:cs typeface="Calibri"/>
              </a:rPr>
              <a:t>so</a:t>
            </a:r>
            <a:r>
              <a:rPr sz="4400" spc="-20" dirty="0">
                <a:latin typeface="Calibri"/>
                <a:cs typeface="Calibri"/>
              </a:rPr>
              <a:t>l</a:t>
            </a:r>
            <a:r>
              <a:rPr sz="4400" spc="-30" dirty="0">
                <a:latin typeface="Calibri"/>
                <a:cs typeface="Calibri"/>
              </a:rPr>
              <a:t>u</a:t>
            </a:r>
            <a:r>
              <a:rPr sz="4400" spc="-70" dirty="0">
                <a:latin typeface="Calibri"/>
                <a:cs typeface="Calibri"/>
              </a:rPr>
              <a:t>t</a:t>
            </a:r>
            <a:r>
              <a:rPr sz="4400" spc="-35" dirty="0">
                <a:latin typeface="Calibri"/>
                <a:cs typeface="Calibri"/>
              </a:rPr>
              <a:t>e</a:t>
            </a:r>
            <a:r>
              <a:rPr sz="4400" spc="-20" dirty="0">
                <a:latin typeface="Calibri"/>
                <a:cs typeface="Calibri"/>
              </a:rPr>
              <a:t>l</a:t>
            </a:r>
            <a:r>
              <a:rPr sz="4400" spc="-5" dirty="0">
                <a:latin typeface="Calibri"/>
                <a:cs typeface="Calibri"/>
              </a:rPr>
              <a:t>y  </a:t>
            </a:r>
            <a:r>
              <a:rPr sz="4400" spc="-55" dirty="0">
                <a:latin typeface="Calibri"/>
                <a:cs typeface="Calibri"/>
              </a:rPr>
              <a:t>free</a:t>
            </a:r>
            <a:r>
              <a:rPr sz="4400" spc="-95" dirty="0">
                <a:latin typeface="Calibri"/>
                <a:cs typeface="Calibri"/>
              </a:rPr>
              <a:t> </a:t>
            </a:r>
            <a:r>
              <a:rPr sz="4400" spc="-5" dirty="0">
                <a:latin typeface="Calibri"/>
                <a:cs typeface="Calibri"/>
              </a:rPr>
              <a:t>of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spc="-60" dirty="0">
                <a:latin typeface="Calibri"/>
                <a:cs typeface="Calibri"/>
              </a:rPr>
              <a:t>cost</a:t>
            </a:r>
            <a:r>
              <a:rPr sz="4400" spc="-60" dirty="0" smtClean="0">
                <a:latin typeface="Calibri"/>
                <a:cs typeface="Calibri"/>
              </a:rPr>
              <a:t>.</a:t>
            </a:r>
            <a:r>
              <a:rPr lang="en-IN" sz="4400" spc="-60" dirty="0" smtClean="0">
                <a:latin typeface="Calibri"/>
                <a:cs typeface="Calibri"/>
              </a:rPr>
              <a:t> </a:t>
            </a:r>
            <a:r>
              <a:rPr lang="en-GB" sz="4400" spc="-10" dirty="0"/>
              <a:t>With </a:t>
            </a:r>
            <a:r>
              <a:rPr lang="en-GB" sz="4400" spc="-5" dirty="0"/>
              <a:t>our </a:t>
            </a:r>
            <a:r>
              <a:rPr lang="en-GB" sz="4400" spc="-10" dirty="0"/>
              <a:t>limited </a:t>
            </a:r>
            <a:r>
              <a:rPr lang="en-GB" sz="4400" spc="-50" dirty="0"/>
              <a:t>resources </a:t>
            </a:r>
            <a:r>
              <a:rPr lang="en-GB" sz="4400" spc="-5" dirty="0"/>
              <a:t>and funds, </a:t>
            </a:r>
            <a:r>
              <a:rPr lang="en-GB" sz="4400" spc="-35" dirty="0"/>
              <a:t>we </a:t>
            </a:r>
            <a:r>
              <a:rPr lang="en-GB" sz="4400" spc="-30" dirty="0"/>
              <a:t> </a:t>
            </a:r>
            <a:r>
              <a:rPr lang="en-GB" sz="4400" spc="-35" dirty="0"/>
              <a:t>e</a:t>
            </a:r>
            <a:r>
              <a:rPr lang="en-GB" sz="4400" spc="-30" dirty="0"/>
              <a:t>n</a:t>
            </a:r>
            <a:r>
              <a:rPr lang="en-GB" sz="4400" spc="-35" dirty="0"/>
              <a:t>s</a:t>
            </a:r>
            <a:r>
              <a:rPr lang="en-GB" sz="4400" spc="-30" dirty="0"/>
              <a:t>u</a:t>
            </a:r>
            <a:r>
              <a:rPr lang="en-GB" sz="4400" spc="-40" dirty="0"/>
              <a:t>r</a:t>
            </a:r>
            <a:r>
              <a:rPr lang="en-GB" sz="4400" spc="-5" dirty="0"/>
              <a:t>e</a:t>
            </a:r>
            <a:r>
              <a:rPr lang="en-GB" sz="4400" spc="-105" dirty="0"/>
              <a:t> </a:t>
            </a:r>
            <a:r>
              <a:rPr lang="en-GB" sz="4400" dirty="0"/>
              <a:t>t</a:t>
            </a:r>
            <a:r>
              <a:rPr lang="en-GB" sz="4400" spc="-10" dirty="0"/>
              <a:t>h</a:t>
            </a:r>
            <a:r>
              <a:rPr lang="en-GB" sz="4400" dirty="0"/>
              <a:t>a</a:t>
            </a:r>
            <a:r>
              <a:rPr lang="en-GB" sz="4400" spc="-5" dirty="0"/>
              <a:t>t</a:t>
            </a:r>
            <a:r>
              <a:rPr lang="en-GB" sz="4400" spc="-130" dirty="0"/>
              <a:t> </a:t>
            </a:r>
            <a:r>
              <a:rPr lang="en-GB" sz="4400" spc="-10" dirty="0" smtClean="0"/>
              <a:t>ou</a:t>
            </a:r>
            <a:r>
              <a:rPr lang="en-GB" sz="4400" spc="-5" dirty="0" smtClean="0"/>
              <a:t>r </a:t>
            </a:r>
            <a:r>
              <a:rPr lang="en-GB" sz="4400" spc="-20" dirty="0" smtClean="0"/>
              <a:t>k</a:t>
            </a:r>
            <a:r>
              <a:rPr lang="en-GB" sz="4400" dirty="0" smtClean="0"/>
              <a:t>i</a:t>
            </a:r>
            <a:r>
              <a:rPr lang="en-GB" sz="4400" spc="-10" dirty="0" smtClean="0"/>
              <a:t>d</a:t>
            </a:r>
            <a:r>
              <a:rPr lang="en-GB" sz="4400" spc="-5" dirty="0" smtClean="0"/>
              <a:t>s</a:t>
            </a:r>
            <a:r>
              <a:rPr lang="en-GB" sz="4400" spc="-20" dirty="0" smtClean="0"/>
              <a:t> </a:t>
            </a:r>
            <a:r>
              <a:rPr lang="en-GB" sz="4400" spc="-70" dirty="0"/>
              <a:t>a</a:t>
            </a:r>
            <a:r>
              <a:rPr lang="en-GB" sz="4400" spc="-65" dirty="0"/>
              <a:t>l</a:t>
            </a:r>
            <a:r>
              <a:rPr lang="en-GB" sz="4400" spc="-85" dirty="0"/>
              <a:t>w</a:t>
            </a:r>
            <a:r>
              <a:rPr lang="en-GB" sz="4400" spc="-70" dirty="0"/>
              <a:t>a</a:t>
            </a:r>
            <a:r>
              <a:rPr lang="en-GB" sz="4400" spc="-85" dirty="0"/>
              <a:t>y</a:t>
            </a:r>
            <a:r>
              <a:rPr lang="en-GB" sz="4400" spc="-5" dirty="0"/>
              <a:t>s</a:t>
            </a:r>
            <a:r>
              <a:rPr lang="en-GB" sz="4400" spc="-155" dirty="0"/>
              <a:t> </a:t>
            </a:r>
            <a:r>
              <a:rPr lang="en-GB" sz="4400" spc="-20" dirty="0"/>
              <a:t>g</a:t>
            </a:r>
            <a:r>
              <a:rPr lang="en-GB" sz="4400" spc="-35" dirty="0"/>
              <a:t>e</a:t>
            </a:r>
            <a:r>
              <a:rPr lang="en-GB" sz="4400" spc="-5" dirty="0"/>
              <a:t>t</a:t>
            </a:r>
            <a:r>
              <a:rPr lang="en-GB" sz="4400" spc="-90" dirty="0"/>
              <a:t> </a:t>
            </a:r>
            <a:r>
              <a:rPr lang="en-GB" sz="4400" dirty="0"/>
              <a:t>t</a:t>
            </a:r>
            <a:r>
              <a:rPr lang="en-GB" sz="4400" spc="-10" dirty="0"/>
              <a:t>h</a:t>
            </a:r>
            <a:r>
              <a:rPr lang="en-GB" sz="4400" spc="-5" dirty="0"/>
              <a:t>e</a:t>
            </a:r>
            <a:r>
              <a:rPr lang="en-GB" sz="4400" dirty="0"/>
              <a:t> </a:t>
            </a:r>
            <a:r>
              <a:rPr lang="en-GB" sz="4400" spc="-10" dirty="0"/>
              <a:t>best  </a:t>
            </a:r>
            <a:r>
              <a:rPr lang="en-GB" sz="4400" spc="-5" dirty="0"/>
              <a:t>education.</a:t>
            </a:r>
            <a:r>
              <a:rPr lang="en-GB" sz="4400" dirty="0"/>
              <a:t> </a:t>
            </a:r>
            <a:r>
              <a:rPr lang="en-GB" sz="4400" spc="-10" dirty="0"/>
              <a:t>Our</a:t>
            </a:r>
            <a:r>
              <a:rPr lang="en-GB" sz="4400" spc="30" dirty="0"/>
              <a:t> </a:t>
            </a:r>
            <a:r>
              <a:rPr lang="en-GB" sz="4400" spc="-25" dirty="0"/>
              <a:t>intention</a:t>
            </a:r>
            <a:r>
              <a:rPr lang="en-GB" sz="4400" spc="-135" dirty="0"/>
              <a:t> </a:t>
            </a:r>
            <a:r>
              <a:rPr lang="en-GB" sz="4400" dirty="0"/>
              <a:t>is</a:t>
            </a:r>
            <a:r>
              <a:rPr lang="en-GB" sz="4400" spc="35" dirty="0"/>
              <a:t> </a:t>
            </a:r>
            <a:r>
              <a:rPr lang="en-GB" sz="4400" spc="-5" dirty="0"/>
              <a:t>that	"the </a:t>
            </a:r>
            <a:r>
              <a:rPr lang="en-GB" sz="4400" spc="-10" dirty="0"/>
              <a:t>kids </a:t>
            </a:r>
            <a:r>
              <a:rPr lang="en-GB" sz="4400" spc="-710" dirty="0"/>
              <a:t> </a:t>
            </a:r>
            <a:r>
              <a:rPr lang="en-GB" sz="4400" spc="-5" dirty="0"/>
              <a:t>should </a:t>
            </a:r>
            <a:r>
              <a:rPr lang="en-GB" sz="4400" spc="-10" dirty="0"/>
              <a:t>not </a:t>
            </a:r>
            <a:r>
              <a:rPr lang="en-GB" sz="4400" spc="-20" dirty="0"/>
              <a:t>get </a:t>
            </a:r>
            <a:r>
              <a:rPr lang="en-GB" sz="4400" spc="-5" dirty="0"/>
              <a:t>the </a:t>
            </a:r>
            <a:r>
              <a:rPr lang="en-GB" sz="4400" spc="-25" dirty="0"/>
              <a:t>feeling </a:t>
            </a:r>
            <a:r>
              <a:rPr lang="en-GB" sz="4400" spc="-5" dirty="0"/>
              <a:t>that they </a:t>
            </a:r>
            <a:r>
              <a:rPr lang="en-GB" sz="4400" spc="-25" dirty="0"/>
              <a:t>are </a:t>
            </a:r>
            <a:r>
              <a:rPr lang="en-GB" sz="4400" spc="-20" dirty="0"/>
              <a:t> </a:t>
            </a:r>
            <a:r>
              <a:rPr lang="en-GB" sz="4400" spc="-45" dirty="0"/>
              <a:t>inferior </a:t>
            </a:r>
            <a:r>
              <a:rPr lang="en-GB" sz="4400" spc="-5" dirty="0"/>
              <a:t>by </a:t>
            </a:r>
            <a:r>
              <a:rPr lang="en-GB" sz="4400" spc="-20" dirty="0"/>
              <a:t>any </a:t>
            </a:r>
            <a:r>
              <a:rPr lang="en-GB" sz="4400" spc="-10" dirty="0"/>
              <a:t>means </a:t>
            </a:r>
            <a:r>
              <a:rPr lang="en-GB" sz="4400" spc="-5" dirty="0"/>
              <a:t>and that they </a:t>
            </a:r>
            <a:r>
              <a:rPr lang="en-GB" sz="4400" spc="-25" dirty="0"/>
              <a:t>are </a:t>
            </a:r>
            <a:r>
              <a:rPr lang="en-GB" sz="4400" spc="-15" dirty="0"/>
              <a:t>at </a:t>
            </a:r>
            <a:r>
              <a:rPr lang="en-GB" sz="4400" spc="-710" dirty="0"/>
              <a:t> </a:t>
            </a:r>
            <a:r>
              <a:rPr lang="en-GB" sz="4400" spc="-5" dirty="0"/>
              <a:t>par with</a:t>
            </a:r>
            <a:r>
              <a:rPr lang="en-GB" sz="4400" spc="10" dirty="0"/>
              <a:t> </a:t>
            </a:r>
            <a:r>
              <a:rPr lang="en-GB" sz="4400" spc="-20" dirty="0"/>
              <a:t>any</a:t>
            </a:r>
            <a:r>
              <a:rPr lang="en-GB" sz="4400" spc="-50" dirty="0"/>
              <a:t> </a:t>
            </a:r>
            <a:r>
              <a:rPr lang="en-GB" sz="4400" spc="-10" dirty="0"/>
              <a:t>of </a:t>
            </a:r>
            <a:r>
              <a:rPr lang="en-GB" sz="4400" spc="-5" dirty="0" smtClean="0"/>
              <a:t>the public</a:t>
            </a:r>
            <a:r>
              <a:rPr lang="en-GB" sz="4400" spc="-175" dirty="0" smtClean="0"/>
              <a:t> </a:t>
            </a:r>
            <a:r>
              <a:rPr lang="en-GB" sz="4400" spc="-5" dirty="0"/>
              <a:t>school"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4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68178" y="6558178"/>
            <a:ext cx="1316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latin typeface="Calibri"/>
                <a:cs typeface="Calibri"/>
              </a:rPr>
              <a:t>©copyrightjagriti2020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509" y="361369"/>
            <a:ext cx="8728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n-GB" sz="4400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4400" spc="-145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GB" sz="4400" spc="-9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spc="-3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4400" spc="-1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4400" spc="-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4400" spc="-2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spc="-1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4400" spc="-45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4400" spc="-6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4400" spc="-10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26" y="187219"/>
            <a:ext cx="1126207" cy="15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" y="1690688"/>
            <a:ext cx="5840889" cy="4177146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8" y="1690688"/>
            <a:ext cx="5569528" cy="4177146"/>
          </a:xfrm>
        </p:spPr>
      </p:pic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lang="en-IN" sz="2400" dirty="0" smtClean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85" dirty="0" smtClean="0">
                <a:solidFill>
                  <a:srgbClr val="001F5F"/>
                </a:solidFill>
                <a:latin typeface="Arial"/>
                <a:cs typeface="Arial"/>
              </a:rPr>
              <a:t>Girls 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Senior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5" dirty="0" smtClean="0">
                <a:solidFill>
                  <a:srgbClr val="001F5F"/>
                </a:solidFill>
                <a:latin typeface="Arial"/>
                <a:cs typeface="Arial"/>
              </a:rPr>
              <a:t>C-Scheme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615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9"/>
          <a:stretch/>
        </p:blipFill>
        <p:spPr>
          <a:xfrm>
            <a:off x="616528" y="693159"/>
            <a:ext cx="5715000" cy="5687084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00" y="693159"/>
            <a:ext cx="4628728" cy="5671346"/>
          </a:xfrm>
        </p:spPr>
      </p:pic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1073728" y="-355312"/>
            <a:ext cx="10515600" cy="1325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lang="en-IN" sz="2400" dirty="0" smtClean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Government</a:t>
            </a:r>
            <a:r>
              <a:rPr sz="24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85" dirty="0" smtClean="0">
                <a:solidFill>
                  <a:srgbClr val="001F5F"/>
                </a:solidFill>
                <a:latin typeface="Arial"/>
                <a:cs typeface="Arial"/>
              </a:rPr>
              <a:t>Girls 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Senior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Secondary</a:t>
            </a: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5" dirty="0" smtClean="0">
                <a:solidFill>
                  <a:srgbClr val="001F5F"/>
                </a:solidFill>
                <a:latin typeface="Arial"/>
                <a:cs typeface="Arial"/>
              </a:rPr>
              <a:t>C-Scheme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631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8492" y="288995"/>
            <a:ext cx="81292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lang="en-IN" sz="2400" dirty="0" smtClean="0">
                <a:solidFill>
                  <a:srgbClr val="001F5F"/>
                </a:solidFill>
                <a:latin typeface="Arial"/>
                <a:cs typeface="Arial"/>
              </a:rPr>
              <a:t>5</a:t>
            </a:r>
            <a:r>
              <a:rPr sz="2400" dirty="0" smtClean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r>
              <a:rPr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60" dirty="0" err="1" smtClean="0">
                <a:solidFill>
                  <a:srgbClr val="001F5F"/>
                </a:solidFill>
                <a:latin typeface="Arial"/>
                <a:cs typeface="Arial"/>
              </a:rPr>
              <a:t>Jagriti</a:t>
            </a:r>
            <a:r>
              <a:rPr lang="en-IN" sz="2400" spc="-60" dirty="0" smtClean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IN" sz="2400" spc="-60" dirty="0" err="1" smtClean="0">
                <a:solidFill>
                  <a:srgbClr val="001F5F"/>
                </a:solidFill>
                <a:latin typeface="Arial"/>
                <a:cs typeface="Arial"/>
              </a:rPr>
              <a:t>Balwadi</a:t>
            </a:r>
            <a:r>
              <a:rPr lang="en-IN" sz="2400" spc="-60" dirty="0" smtClean="0">
                <a:solidFill>
                  <a:srgbClr val="001F5F"/>
                </a:solidFill>
                <a:latin typeface="Arial"/>
                <a:cs typeface="Arial"/>
              </a:rPr>
              <a:t> School, </a:t>
            </a:r>
            <a:r>
              <a:rPr lang="en-IN" sz="2400" spc="-60" dirty="0" err="1" smtClean="0">
                <a:solidFill>
                  <a:srgbClr val="001F5F"/>
                </a:solidFill>
                <a:latin typeface="Arial"/>
                <a:cs typeface="Arial"/>
              </a:rPr>
              <a:t>Bhankrota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704" y="146304"/>
            <a:ext cx="673608" cy="966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60" y="812581"/>
            <a:ext cx="7793502" cy="5845127"/>
          </a:xfrm>
          <a:prstGeom prst="rect">
            <a:avLst/>
          </a:prstGeom>
        </p:spPr>
      </p:pic>
      <p:pic>
        <p:nvPicPr>
          <p:cNvPr id="9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74326" y="123568"/>
            <a:ext cx="1138802" cy="12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00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74638"/>
            <a:ext cx="9737444" cy="868362"/>
          </a:xfrm>
        </p:spPr>
        <p:txBody>
          <a:bodyPr>
            <a:normAutofit/>
          </a:bodyPr>
          <a:lstStyle/>
          <a:p>
            <a:r>
              <a:rPr lang="en-IN" sz="2800" dirty="0" smtClean="0"/>
              <a:t>16. Government </a:t>
            </a:r>
            <a:r>
              <a:rPr lang="en-IN" sz="2800" dirty="0"/>
              <a:t>Upper Primary School, </a:t>
            </a:r>
            <a:r>
              <a:rPr lang="en-IN" sz="2800" dirty="0" err="1"/>
              <a:t>Arjunlal</a:t>
            </a:r>
            <a:r>
              <a:rPr lang="en-IN" sz="2800" dirty="0"/>
              <a:t> </a:t>
            </a:r>
            <a:r>
              <a:rPr lang="en-IN" sz="2800" dirty="0" err="1"/>
              <a:t>Sethi</a:t>
            </a:r>
            <a:r>
              <a:rPr lang="en-IN" sz="2800" dirty="0"/>
              <a:t> Nagar, Ajmer</a:t>
            </a:r>
            <a:endParaRPr lang="en-GB" sz="2800" dirty="0"/>
          </a:p>
        </p:txBody>
      </p:sp>
      <p:pic>
        <p:nvPicPr>
          <p:cNvPr id="6" name="Picture 2" descr="E:\DEEPAK SAXENA\RTI Ajmer\17 Ajmer Chapter\17.11.17 - Arjun Lal Sethi Nagar School - new building\IMG-20171117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4058"/>
            <a:ext cx="39624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blob:https://web.whatsapp.com/8954df02-1450-433a-8790-9d98c9c5c6e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1398640"/>
            <a:ext cx="4187825" cy="314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74326" y="123568"/>
            <a:ext cx="1138802" cy="12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31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686800" cy="944562"/>
          </a:xfrm>
        </p:spPr>
        <p:txBody>
          <a:bodyPr>
            <a:normAutofit fontScale="90000"/>
          </a:bodyPr>
          <a:lstStyle/>
          <a:p>
            <a:r>
              <a:rPr lang="en-IN" sz="3600" dirty="0" smtClean="0"/>
              <a:t>17. </a:t>
            </a:r>
            <a:r>
              <a:rPr lang="en-IN" sz="3600" dirty="0"/>
              <a:t>Government Primary School, </a:t>
            </a:r>
            <a:r>
              <a:rPr lang="en-IN" sz="3600" dirty="0" err="1"/>
              <a:t>Kanadia</a:t>
            </a:r>
            <a:r>
              <a:rPr lang="en-IN" sz="3600" dirty="0"/>
              <a:t>, Ajmer</a:t>
            </a:r>
            <a:endParaRPr lang="en-GB" dirty="0"/>
          </a:p>
        </p:txBody>
      </p:sp>
      <p:pic>
        <p:nvPicPr>
          <p:cNvPr id="7170" name="Picture 2" descr="E:\DEEPAK SAXENA\RTI Ajmer\17 Ajmer Chapter\30.11.2018 - GPS Kanodia,  Inauguration of Water Block &amp; Tolilet Block\IMG-20181130-WA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97" y="137160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blob:https://web.whatsapp.com/8954df02-1450-433a-8790-9d98c9c5c6e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33649" y="160337"/>
            <a:ext cx="1223208" cy="144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5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92" y="1600201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3289" y="294786"/>
            <a:ext cx="10515600" cy="718087"/>
          </a:xfrm>
        </p:spPr>
        <p:txBody>
          <a:bodyPr>
            <a:normAutofit/>
          </a:bodyPr>
          <a:lstStyle/>
          <a:p>
            <a:r>
              <a:rPr lang="en-IN" sz="3600" dirty="0" smtClean="0"/>
              <a:t>18. Government </a:t>
            </a:r>
            <a:r>
              <a:rPr lang="en-IN" sz="3600" dirty="0"/>
              <a:t>Primary School, </a:t>
            </a:r>
            <a:r>
              <a:rPr lang="en-IN" sz="3600" dirty="0" err="1"/>
              <a:t>Topdara</a:t>
            </a:r>
            <a:r>
              <a:rPr lang="en-IN" sz="3600" dirty="0"/>
              <a:t>, Ajmer</a:t>
            </a:r>
            <a:endParaRPr lang="en-GB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6363" y="129679"/>
            <a:ext cx="1603035" cy="1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71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704" y="502918"/>
            <a:ext cx="10972800" cy="63520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9143" y="94488"/>
            <a:ext cx="557783" cy="6614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705855" y="1746504"/>
            <a:ext cx="6485890" cy="1722120"/>
            <a:chOff x="5705855" y="1746504"/>
            <a:chExt cx="6485890" cy="1722120"/>
          </a:xfrm>
        </p:grpSpPr>
        <p:sp>
          <p:nvSpPr>
            <p:cNvPr id="5" name="object 5"/>
            <p:cNvSpPr/>
            <p:nvPr/>
          </p:nvSpPr>
          <p:spPr>
            <a:xfrm>
              <a:off x="5705855" y="2164080"/>
              <a:ext cx="6485890" cy="1097280"/>
            </a:xfrm>
            <a:custGeom>
              <a:avLst/>
              <a:gdLst/>
              <a:ahLst/>
              <a:cxnLst/>
              <a:rect l="l" t="t" r="r" b="b"/>
              <a:pathLst>
                <a:path w="6485890" h="1097279">
                  <a:moveTo>
                    <a:pt x="6485763" y="0"/>
                  </a:moveTo>
                  <a:lnTo>
                    <a:pt x="0" y="0"/>
                  </a:lnTo>
                  <a:lnTo>
                    <a:pt x="0" y="1097280"/>
                  </a:lnTo>
                  <a:lnTo>
                    <a:pt x="6485763" y="1097280"/>
                  </a:lnTo>
                  <a:lnTo>
                    <a:pt x="6485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1303" y="1746504"/>
              <a:ext cx="2968752" cy="17221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30639" y="1746504"/>
              <a:ext cx="2849879" cy="170992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72975" y="754203"/>
            <a:ext cx="509852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7830" marR="5080" indent="-405765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Initiat</a:t>
            </a:r>
            <a:r>
              <a:rPr sz="2800" spc="5" dirty="0"/>
              <a:t>i</a:t>
            </a:r>
            <a:r>
              <a:rPr sz="2800" spc="-5" dirty="0"/>
              <a:t>v</a:t>
            </a:r>
            <a:r>
              <a:rPr sz="2800" spc="35" dirty="0"/>
              <a:t>e</a:t>
            </a:r>
            <a:r>
              <a:rPr sz="2800" dirty="0"/>
              <a:t>s</a:t>
            </a:r>
            <a:r>
              <a:rPr sz="2800" spc="-235" dirty="0"/>
              <a:t> </a:t>
            </a:r>
            <a:r>
              <a:rPr sz="2800" spc="5" dirty="0"/>
              <a:t>o</a:t>
            </a:r>
            <a:r>
              <a:rPr sz="2800" dirty="0"/>
              <a:t>f</a:t>
            </a:r>
            <a:r>
              <a:rPr sz="2800" spc="-180" dirty="0"/>
              <a:t> </a:t>
            </a:r>
            <a:r>
              <a:rPr sz="2800" spc="-10" dirty="0"/>
              <a:t>E</a:t>
            </a:r>
            <a:r>
              <a:rPr sz="2800" spc="10" dirty="0"/>
              <a:t>qu</a:t>
            </a:r>
            <a:r>
              <a:rPr sz="2800" dirty="0"/>
              <a:t>al  </a:t>
            </a:r>
            <a:r>
              <a:rPr sz="2800" spc="-20" dirty="0"/>
              <a:t>Concentration</a:t>
            </a:r>
            <a:endParaRPr sz="2800" dirty="0"/>
          </a:p>
        </p:txBody>
      </p:sp>
      <p:sp>
        <p:nvSpPr>
          <p:cNvPr id="9" name="object 9"/>
          <p:cNvSpPr txBox="1"/>
          <p:nvPr/>
        </p:nvSpPr>
        <p:spPr>
          <a:xfrm>
            <a:off x="795629" y="786129"/>
            <a:ext cx="4574540" cy="6119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Ski</a:t>
            </a:r>
            <a:r>
              <a:rPr b="1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b="1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b="1" spc="-13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b="1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b="1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b="1" spc="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b="1" spc="-9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spc="-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8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42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b="1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b="1" spc="-105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dirty="0">
              <a:latin typeface="Calibri"/>
              <a:cs typeface="Calibri"/>
            </a:endParaRPr>
          </a:p>
          <a:p>
            <a:pPr marL="12700" marR="5080" algn="just">
              <a:lnSpc>
                <a:spcPct val="100299"/>
              </a:lnSpc>
              <a:spcBef>
                <a:spcPts val="15"/>
              </a:spcBef>
              <a:tabLst>
                <a:tab pos="634365" algn="l"/>
                <a:tab pos="737870" algn="l"/>
                <a:tab pos="866140" algn="l"/>
                <a:tab pos="1616075" algn="l"/>
                <a:tab pos="1750060" algn="l"/>
                <a:tab pos="2213610" algn="l"/>
                <a:tab pos="2265680" algn="l"/>
                <a:tab pos="3036570" algn="l"/>
                <a:tab pos="3228975" algn="l"/>
                <a:tab pos="3667760" algn="l"/>
                <a:tab pos="4140200" algn="l"/>
                <a:tab pos="4201160" algn="l"/>
              </a:tabLst>
            </a:pPr>
            <a:r>
              <a:rPr spc="-60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also</a:t>
            </a:r>
            <a:r>
              <a:rPr spc="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driven</a:t>
            </a:r>
            <a:r>
              <a:rPr spc="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FFFFFF"/>
                </a:solidFill>
                <a:latin typeface="Calibri"/>
                <a:cs typeface="Calibri"/>
              </a:rPr>
              <a:t>empower</a:t>
            </a:r>
            <a:r>
              <a:rPr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IN" spc="-20" dirty="0" smtClean="0">
                <a:solidFill>
                  <a:srgbClr val="FFFFFF"/>
                </a:solidFill>
                <a:latin typeface="Calibri"/>
                <a:cs typeface="Calibri"/>
              </a:rPr>
              <a:t>underprivileged </a:t>
            </a:r>
            <a:r>
              <a:rPr spc="-25" dirty="0" smtClean="0">
                <a:solidFill>
                  <a:srgbClr val="FFFFFF"/>
                </a:solidFill>
                <a:latin typeface="Calibri"/>
                <a:cs typeface="Calibri"/>
              </a:rPr>
              <a:t>girls</a:t>
            </a:r>
            <a:r>
              <a:rPr spc="35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n		</a:t>
            </a:r>
            <a:r>
              <a:rPr spc="-30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pc="-35" dirty="0" smtClean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pc="-55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-15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35" dirty="0" smtClean="0">
                <a:solidFill>
                  <a:srgbClr val="FFFFFF"/>
                </a:solidFill>
                <a:latin typeface="Calibri"/>
                <a:cs typeface="Calibri"/>
              </a:rPr>
              <a:t>ug</a:t>
            </a:r>
            <a:r>
              <a:rPr dirty="0" smtClean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lang="en-IN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mtClean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pc="-10" dirty="0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pc="-5" dirty="0" smtClean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mtClean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pc="-35" dirty="0" smtClean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pc="-45" dirty="0" smtClean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pc="-35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pc="-30" dirty="0" smtClean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pc="-15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60" dirty="0" smtClean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pc="-25" dirty="0" smtClean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pc="-35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pc="-60" dirty="0" smtClean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pc="-25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IN" dirty="0" smtClean="0">
                <a:solidFill>
                  <a:srgbClr val="FFFFFF"/>
                </a:solidFill>
                <a:latin typeface="Calibri"/>
                <a:cs typeface="Calibri"/>
              </a:rPr>
              <a:t> We </a:t>
            </a:r>
            <a:r>
              <a:rPr spc="-40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70" dirty="0" smtClean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pc="-95" dirty="0" smtClean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pc="-55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mtClean="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them	</a:t>
            </a:r>
            <a:r>
              <a:rPr spc="-60" dirty="0">
                <a:solidFill>
                  <a:srgbClr val="FFFFFF"/>
                </a:solidFill>
                <a:latin typeface="Calibri"/>
                <a:cs typeface="Calibri"/>
              </a:rPr>
              <a:t>market</a:t>
            </a:r>
            <a:r>
              <a:rPr spc="5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rgbClr val="FFFFFF"/>
                </a:solidFill>
                <a:latin typeface="Calibri"/>
                <a:cs typeface="Calibri"/>
              </a:rPr>
              <a:t>focused	</a:t>
            </a:r>
            <a:r>
              <a:rPr spc="-20" dirty="0" smtClean="0">
                <a:solidFill>
                  <a:srgbClr val="FFFFFF"/>
                </a:solidFill>
                <a:latin typeface="Calibri"/>
                <a:cs typeface="Calibri"/>
              </a:rPr>
              <a:t>livelihood</a:t>
            </a:r>
            <a:r>
              <a:rPr lang="en-IN" spc="-2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55" dirty="0" smtClean="0">
                <a:solidFill>
                  <a:srgbClr val="FFFFFF"/>
                </a:solidFill>
                <a:latin typeface="Calibri"/>
                <a:cs typeface="Calibri"/>
              </a:rPr>
              <a:t>programs</a:t>
            </a:r>
            <a:r>
              <a:rPr spc="13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FFFFFF"/>
                </a:solidFill>
                <a:latin typeface="Calibri"/>
                <a:cs typeface="Calibri"/>
              </a:rPr>
              <a:t>free </a:t>
            </a:r>
            <a:r>
              <a:rPr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charge</a:t>
            </a:r>
            <a:r>
              <a:rPr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like</a:t>
            </a:r>
            <a:r>
              <a:rPr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stitching,</a:t>
            </a:r>
            <a:r>
              <a:rPr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gem</a:t>
            </a:r>
            <a:r>
              <a:rPr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cutting</a:t>
            </a:r>
            <a:r>
              <a:rPr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beauty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spc="-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r		</a:t>
            </a:r>
            <a:r>
              <a:rPr spc="-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pc="-4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6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pc="-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pc="-6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pc="-6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IN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</a:p>
          <a:p>
            <a:pPr marL="12700" marR="5080" algn="just">
              <a:lnSpc>
                <a:spcPct val="100299"/>
              </a:lnSpc>
              <a:spcBef>
                <a:spcPts val="15"/>
              </a:spcBef>
              <a:tabLst>
                <a:tab pos="634365" algn="l"/>
                <a:tab pos="737870" algn="l"/>
                <a:tab pos="866140" algn="l"/>
                <a:tab pos="1616075" algn="l"/>
                <a:tab pos="1750060" algn="l"/>
                <a:tab pos="2213610" algn="l"/>
                <a:tab pos="2265680" algn="l"/>
                <a:tab pos="3036570" algn="l"/>
                <a:tab pos="3228975" algn="l"/>
                <a:tab pos="3667760" algn="l"/>
                <a:tab pos="4140200" algn="l"/>
                <a:tab pos="4201160" algn="l"/>
              </a:tabLst>
            </a:pPr>
            <a:r>
              <a:rPr lang="en-IN" b="1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spc="-60" dirty="0" err="1" smtClean="0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b="1" spc="-105" dirty="0" err="1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b="1" spc="-90" dirty="0" err="1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b="1" spc="-60" dirty="0" err="1" smtClean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b="1" spc="-80" dirty="0" err="1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b="1" spc="-50" dirty="0" err="1" smtClean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b="1" spc="-75" dirty="0" err="1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spc="-80" dirty="0" err="1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spc="-85" dirty="0" err="1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b="1" spc="-55" dirty="0" err="1" smtClean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b="1" dirty="0" err="1" smtClean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lang="en-IN" b="1" dirty="0" smtClean="0">
                <a:solidFill>
                  <a:srgbClr val="FFFFFF"/>
                </a:solidFill>
                <a:latin typeface="Calibri"/>
                <a:cs typeface="Calibri"/>
              </a:rPr>
              <a:t>13000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s		a</a:t>
            </a:r>
            <a:r>
              <a:rPr b="1" spc="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women</a:t>
            </a:r>
            <a:r>
              <a:rPr b="1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b="1" spc="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b="1" spc="3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trained</a:t>
            </a:r>
            <a:r>
              <a:rPr b="1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r>
              <a:rPr b="1" spc="3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far</a:t>
            </a:r>
            <a:r>
              <a:rPr b="1" spc="3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b="1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b="1" spc="3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now </a:t>
            </a:r>
            <a:r>
              <a:rPr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supp</a:t>
            </a:r>
            <a:r>
              <a:rPr b="1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rti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5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ili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b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b="1" spc="-40" dirty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b="1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b="1" spc="5" dirty="0">
                <a:solidFill>
                  <a:schemeClr val="bg1"/>
                </a:solidFill>
                <a:latin typeface="Calibri"/>
                <a:cs typeface="Calibri"/>
              </a:rPr>
              <a:t>b</a:t>
            </a:r>
            <a:r>
              <a:rPr b="1" spc="10" dirty="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b="1" spc="5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b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b="1" spc="-2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b="1" spc="-40" dirty="0">
                <a:solidFill>
                  <a:schemeClr val="bg1"/>
                </a:solidFill>
                <a:latin typeface="Calibri"/>
                <a:cs typeface="Calibri"/>
              </a:rPr>
              <a:t>M</a:t>
            </a:r>
            <a:r>
              <a:rPr b="1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b="1" spc="10" dirty="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b="1" spc="5" dirty="0">
                <a:solidFill>
                  <a:schemeClr val="bg1"/>
                </a:solidFill>
                <a:latin typeface="Calibri"/>
                <a:cs typeface="Calibri"/>
              </a:rPr>
              <a:t>tu</a:t>
            </a:r>
            <a:r>
              <a:rPr b="1" spc="-1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b="1" spc="10" dirty="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b="1" dirty="0">
                <a:solidFill>
                  <a:schemeClr val="bg1"/>
                </a:solidFill>
                <a:latin typeface="Calibri"/>
                <a:cs typeface="Calibri"/>
              </a:rPr>
              <a:t>y</a:t>
            </a:r>
            <a:endParaRPr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spcBef>
                <a:spcPts val="145"/>
              </a:spcBef>
            </a:pPr>
            <a:r>
              <a:rPr spc="-60" dirty="0">
                <a:solidFill>
                  <a:schemeClr val="bg1"/>
                </a:solidFill>
                <a:latin typeface="Calibri"/>
                <a:cs typeface="Calibri"/>
              </a:rPr>
              <a:t>We</a:t>
            </a:r>
            <a:r>
              <a:rPr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60" dirty="0">
                <a:solidFill>
                  <a:schemeClr val="bg1"/>
                </a:solidFill>
                <a:latin typeface="Calibri"/>
                <a:cs typeface="Calibri"/>
              </a:rPr>
              <a:t>started</a:t>
            </a:r>
            <a:r>
              <a:rPr spc="29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pc="40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Mobile</a:t>
            </a:r>
            <a:r>
              <a:rPr spc="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80" dirty="0">
                <a:solidFill>
                  <a:schemeClr val="bg1"/>
                </a:solidFill>
                <a:latin typeface="Calibri"/>
                <a:cs typeface="Calibri"/>
              </a:rPr>
              <a:t>Mortuary,</a:t>
            </a:r>
            <a:r>
              <a:rPr spc="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24X7</a:t>
            </a:r>
            <a:r>
              <a:rPr spc="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free 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service,</a:t>
            </a:r>
            <a:r>
              <a:rPr spc="39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40" dirty="0">
                <a:solidFill>
                  <a:schemeClr val="bg1"/>
                </a:solidFill>
                <a:latin typeface="Calibri"/>
                <a:cs typeface="Calibri"/>
              </a:rPr>
              <a:t>provided</a:t>
            </a:r>
            <a:r>
              <a:rPr spc="3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to</a:t>
            </a:r>
            <a:r>
              <a:rPr spc="3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family </a:t>
            </a:r>
            <a:r>
              <a:rPr spc="5" dirty="0">
                <a:solidFill>
                  <a:schemeClr val="bg1"/>
                </a:solidFill>
                <a:latin typeface="Calibri"/>
                <a:cs typeface="Calibri"/>
              </a:rPr>
              <a:t>of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deceased 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 at</a:t>
            </a:r>
            <a:r>
              <a:rPr spc="-20" dirty="0">
                <a:solidFill>
                  <a:schemeClr val="bg1"/>
                </a:solidFill>
                <a:latin typeface="Calibri"/>
                <a:cs typeface="Calibri"/>
              </a:rPr>
              <a:t> their</a:t>
            </a:r>
            <a:r>
              <a:rPr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residence.</a:t>
            </a:r>
            <a:r>
              <a:rPr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body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chemeClr val="bg1"/>
                </a:solidFill>
                <a:latin typeface="Calibri"/>
                <a:cs typeface="Calibri"/>
              </a:rPr>
              <a:t>can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 be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5" dirty="0">
                <a:solidFill>
                  <a:schemeClr val="bg1"/>
                </a:solidFill>
                <a:latin typeface="Calibri"/>
                <a:cs typeface="Calibri"/>
              </a:rPr>
              <a:t>kept</a:t>
            </a:r>
            <a:r>
              <a:rPr spc="29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40" dirty="0">
                <a:solidFill>
                  <a:schemeClr val="bg1"/>
                </a:solidFill>
                <a:latin typeface="Calibri"/>
                <a:cs typeface="Calibri"/>
              </a:rPr>
              <a:t>weeks,</a:t>
            </a:r>
            <a:r>
              <a:rPr spc="3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40" dirty="0">
                <a:solidFill>
                  <a:schemeClr val="bg1"/>
                </a:solidFill>
                <a:latin typeface="Calibri"/>
                <a:cs typeface="Calibri"/>
              </a:rPr>
              <a:t>preventing</a:t>
            </a:r>
            <a:r>
              <a:rPr spc="69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decomposition.</a:t>
            </a:r>
            <a:r>
              <a:rPr spc="7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5" dirty="0">
                <a:solidFill>
                  <a:schemeClr val="bg1"/>
                </a:solidFill>
                <a:latin typeface="Calibri"/>
                <a:cs typeface="Calibri"/>
              </a:rPr>
              <a:t>At</a:t>
            </a:r>
            <a:r>
              <a:rPr spc="6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5" dirty="0">
                <a:solidFill>
                  <a:schemeClr val="bg1"/>
                </a:solidFill>
                <a:latin typeface="Calibri"/>
                <a:cs typeface="Calibri"/>
              </a:rPr>
              <a:t>present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12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chemeClr val="bg1"/>
                </a:solidFill>
                <a:latin typeface="Calibri"/>
                <a:cs typeface="Calibri"/>
              </a:rPr>
              <a:t>such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mortuaries</a:t>
            </a:r>
            <a:r>
              <a:rPr spc="-20" dirty="0">
                <a:solidFill>
                  <a:schemeClr val="bg1"/>
                </a:solidFill>
                <a:latin typeface="Calibri"/>
                <a:cs typeface="Calibri"/>
              </a:rPr>
              <a:t> are</a:t>
            </a:r>
            <a:r>
              <a:rPr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45" dirty="0">
                <a:solidFill>
                  <a:schemeClr val="bg1"/>
                </a:solidFill>
                <a:latin typeface="Calibri"/>
                <a:cs typeface="Calibri"/>
              </a:rPr>
              <a:t>operated</a:t>
            </a:r>
            <a:r>
              <a:rPr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Jaipur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10" dirty="0">
                <a:solidFill>
                  <a:schemeClr val="bg1"/>
                </a:solidFill>
                <a:latin typeface="Calibri"/>
                <a:cs typeface="Calibri"/>
              </a:rPr>
              <a:t>and </a:t>
            </a:r>
            <a:r>
              <a:rPr spc="-39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140" dirty="0">
                <a:solidFill>
                  <a:schemeClr val="bg1"/>
                </a:solidFill>
                <a:latin typeface="Calibri"/>
                <a:cs typeface="Calibri"/>
              </a:rPr>
              <a:t>Ajmer.</a:t>
            </a:r>
            <a:r>
              <a:rPr spc="-1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On</a:t>
            </a:r>
            <a:r>
              <a:rPr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up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chemeClr val="bg1"/>
                </a:solidFill>
                <a:latin typeface="Calibri"/>
                <a:cs typeface="Calibri"/>
              </a:rPr>
              <a:t>side,</a:t>
            </a:r>
            <a:r>
              <a:rPr spc="39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chemeClr val="bg1"/>
                </a:solidFill>
                <a:latin typeface="Calibri"/>
                <a:cs typeface="Calibri"/>
              </a:rPr>
              <a:t>this</a:t>
            </a:r>
            <a:r>
              <a:rPr spc="38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machine</a:t>
            </a:r>
            <a:r>
              <a:rPr spc="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has 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increased </a:t>
            </a:r>
            <a:r>
              <a:rPr spc="5" dirty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spc="-70" dirty="0">
                <a:solidFill>
                  <a:schemeClr val="bg1"/>
                </a:solidFill>
                <a:latin typeface="Calibri"/>
                <a:cs typeface="Calibri"/>
              </a:rPr>
              <a:t>rate</a:t>
            </a:r>
            <a:r>
              <a:rPr spc="-6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chemeClr val="bg1"/>
                </a:solidFill>
                <a:latin typeface="Calibri"/>
                <a:cs typeface="Calibri"/>
              </a:rPr>
              <a:t>of </a:t>
            </a:r>
            <a:r>
              <a:rPr spc="-20" dirty="0">
                <a:solidFill>
                  <a:schemeClr val="bg1"/>
                </a:solidFill>
                <a:latin typeface="Calibri"/>
                <a:cs typeface="Calibri"/>
              </a:rPr>
              <a:t>eye 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donation. 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Due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to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device,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5" dirty="0">
                <a:solidFill>
                  <a:schemeClr val="bg1"/>
                </a:solidFill>
                <a:latin typeface="Calibri"/>
                <a:cs typeface="Calibri"/>
              </a:rPr>
              <a:t>cornea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chemeClr val="bg1"/>
                </a:solidFill>
                <a:latin typeface="Calibri"/>
                <a:cs typeface="Calibri"/>
              </a:rPr>
              <a:t>preserved</a:t>
            </a:r>
            <a:r>
              <a:rPr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chemeClr val="bg1"/>
                </a:solidFill>
                <a:latin typeface="Calibri"/>
                <a:cs typeface="Calibri"/>
              </a:rPr>
              <a:t>can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15" dirty="0">
                <a:solidFill>
                  <a:schemeClr val="bg1"/>
                </a:solidFill>
                <a:latin typeface="Calibri"/>
                <a:cs typeface="Calibri"/>
              </a:rPr>
              <a:t>be </a:t>
            </a:r>
            <a:r>
              <a:rPr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collected</a:t>
            </a:r>
            <a:r>
              <a:rPr spc="-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up</a:t>
            </a:r>
            <a:r>
              <a:rPr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to</a:t>
            </a:r>
            <a:r>
              <a:rPr spc="-6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chemeClr val="bg1"/>
                </a:solidFill>
                <a:latin typeface="Calibri"/>
                <a:cs typeface="Calibri"/>
              </a:rPr>
              <a:t>24</a:t>
            </a:r>
            <a:r>
              <a:rPr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pc="-30" dirty="0">
                <a:solidFill>
                  <a:schemeClr val="bg1"/>
                </a:solidFill>
                <a:latin typeface="Calibri"/>
                <a:cs typeface="Calibri"/>
              </a:rPr>
              <a:t>hours</a:t>
            </a:r>
            <a:r>
              <a:rPr spc="-30" dirty="0" smtClean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IN" spc="-3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Mobile Mortuary </a:t>
            </a:r>
            <a:r>
              <a:rPr lang="en-US" b="1" dirty="0">
                <a:solidFill>
                  <a:schemeClr val="bg1"/>
                </a:solidFill>
              </a:rPr>
              <a:t>services rendered to the houses of deceased to more than 8500 families free of cost</a:t>
            </a:r>
            <a:endParaRPr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64352" y="3550920"/>
            <a:ext cx="5916167" cy="316687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568178" y="6558178"/>
            <a:ext cx="1316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latin typeface="Calibri"/>
                <a:cs typeface="Calibri"/>
              </a:rPr>
              <a:t>©copyrightjagriti2020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26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8164" y="25095"/>
            <a:ext cx="74752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Other</a:t>
            </a:r>
            <a:r>
              <a:rPr sz="3600" spc="-125" dirty="0"/>
              <a:t> </a:t>
            </a:r>
            <a:r>
              <a:rPr sz="3600" dirty="0"/>
              <a:t>Initiatives</a:t>
            </a:r>
            <a:r>
              <a:rPr sz="3600" spc="-185" dirty="0"/>
              <a:t> </a:t>
            </a:r>
            <a:r>
              <a:rPr sz="3600" dirty="0"/>
              <a:t>of</a:t>
            </a:r>
            <a:r>
              <a:rPr sz="3600" spc="-125" dirty="0"/>
              <a:t> </a:t>
            </a:r>
            <a:r>
              <a:rPr sz="3600" spc="-20" dirty="0"/>
              <a:t>Equal</a:t>
            </a:r>
            <a:r>
              <a:rPr sz="3600" spc="-65" dirty="0"/>
              <a:t> </a:t>
            </a:r>
            <a:r>
              <a:rPr sz="3600" spc="-25" dirty="0"/>
              <a:t>Concentration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6357" y="94487"/>
            <a:ext cx="700569" cy="8621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5520" y="4111752"/>
            <a:ext cx="3285744" cy="22250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0672" y="4111752"/>
            <a:ext cx="2819400" cy="22250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440" y="1075944"/>
            <a:ext cx="3688079" cy="24353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07095" y="1072896"/>
            <a:ext cx="3712463" cy="243535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43400" y="1072896"/>
            <a:ext cx="3523488" cy="243535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338833" y="3460191"/>
            <a:ext cx="20269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B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spc="5" dirty="0">
                <a:latin typeface="Calibri"/>
                <a:cs typeface="Calibri"/>
              </a:rPr>
              <a:t>oo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-1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</a:t>
            </a:r>
            <a:r>
              <a:rPr sz="1800" spc="5" dirty="0">
                <a:latin typeface="Calibri"/>
                <a:cs typeface="Calibri"/>
              </a:rPr>
              <a:t>o</a:t>
            </a:r>
            <a:r>
              <a:rPr sz="1800" spc="-35" dirty="0">
                <a:latin typeface="Calibri"/>
                <a:cs typeface="Calibri"/>
              </a:rPr>
              <a:t>n</a:t>
            </a:r>
            <a:r>
              <a:rPr sz="1800" spc="-75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t</a:t>
            </a:r>
            <a:r>
              <a:rPr sz="1800" spc="-30" dirty="0">
                <a:latin typeface="Calibri"/>
                <a:cs typeface="Calibri"/>
              </a:rPr>
              <a:t>i</a:t>
            </a:r>
            <a:r>
              <a:rPr sz="1800" spc="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amp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68178" y="6558178"/>
            <a:ext cx="1316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latin typeface="Calibri"/>
                <a:cs typeface="Calibri"/>
              </a:rPr>
              <a:t>©copyrightjagriti2020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2519" y="3483355"/>
            <a:ext cx="1279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0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ns</a:t>
            </a:r>
            <a:r>
              <a:rPr sz="1800" spc="-150" dirty="0">
                <a:latin typeface="Calibri"/>
                <a:cs typeface="Calibri"/>
              </a:rPr>
              <a:t>k</a:t>
            </a:r>
            <a:r>
              <a:rPr sz="1800" dirty="0">
                <a:latin typeface="Calibri"/>
                <a:cs typeface="Calibri"/>
              </a:rPr>
              <a:t>ar</a:t>
            </a:r>
            <a:r>
              <a:rPr sz="1800" spc="-1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Camp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53347" y="3483355"/>
            <a:ext cx="2172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Ca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spc="5" dirty="0">
                <a:latin typeface="Calibri"/>
                <a:cs typeface="Calibri"/>
              </a:rPr>
              <a:t>c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r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85" dirty="0">
                <a:latin typeface="Calibri"/>
                <a:cs typeface="Calibri"/>
              </a:rPr>
              <a:t>S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80" dirty="0">
                <a:latin typeface="Calibri"/>
                <a:cs typeface="Calibri"/>
              </a:rPr>
              <a:t>r</a:t>
            </a:r>
            <a:r>
              <a:rPr sz="1800" spc="-35" dirty="0">
                <a:latin typeface="Calibri"/>
                <a:cs typeface="Calibri"/>
              </a:rPr>
              <a:t>een</a:t>
            </a:r>
            <a:r>
              <a:rPr sz="1800" spc="-30" dirty="0">
                <a:latin typeface="Calibri"/>
                <a:cs typeface="Calibri"/>
              </a:rPr>
              <a:t>i</a:t>
            </a:r>
            <a:r>
              <a:rPr sz="1800" spc="-3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g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Camp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76217" y="6325615"/>
            <a:ext cx="1283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15" dirty="0">
                <a:latin typeface="Calibri"/>
                <a:cs typeface="Calibri"/>
              </a:rPr>
              <a:t>T</a:t>
            </a:r>
            <a:r>
              <a:rPr sz="1800" spc="-175" dirty="0">
                <a:latin typeface="Calibri"/>
                <a:cs typeface="Calibri"/>
              </a:rPr>
              <a:t>r</a:t>
            </a:r>
            <a:r>
              <a:rPr sz="1800" spc="-8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P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55" dirty="0">
                <a:latin typeface="Calibri"/>
                <a:cs typeface="Calibri"/>
              </a:rPr>
              <a:t>n</a:t>
            </a:r>
            <a:r>
              <a:rPr sz="1800" spc="-150" dirty="0">
                <a:latin typeface="Calibri"/>
                <a:cs typeface="Calibri"/>
              </a:rPr>
              <a:t>t</a:t>
            </a:r>
            <a:r>
              <a:rPr sz="1800" spc="-12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t</a:t>
            </a:r>
            <a:r>
              <a:rPr sz="1800" spc="-30" dirty="0">
                <a:latin typeface="Calibri"/>
                <a:cs typeface="Calibri"/>
              </a:rPr>
              <a:t>i</a:t>
            </a:r>
            <a:r>
              <a:rPr sz="1800" spc="10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38796" y="6325615"/>
            <a:ext cx="1337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Ja</a:t>
            </a:r>
            <a:r>
              <a:rPr sz="1800" spc="-5" dirty="0">
                <a:latin typeface="Calibri"/>
                <a:cs typeface="Calibri"/>
              </a:rPr>
              <a:t>g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i</a:t>
            </a:r>
            <a:r>
              <a:rPr sz="1800" spc="-17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</a:t>
            </a:r>
            <a:r>
              <a:rPr sz="1800" spc="-220" dirty="0">
                <a:latin typeface="Calibri"/>
                <a:cs typeface="Calibri"/>
              </a:rPr>
              <a:t>r</a:t>
            </a:r>
            <a:r>
              <a:rPr sz="1800" spc="-120" dirty="0">
                <a:latin typeface="Calibri"/>
                <a:cs typeface="Calibri"/>
              </a:rPr>
              <a:t>a</a:t>
            </a:r>
            <a:r>
              <a:rPr sz="1800" spc="-55" dirty="0">
                <a:latin typeface="Calibri"/>
                <a:cs typeface="Calibri"/>
              </a:rPr>
              <a:t>ti</a:t>
            </a:r>
            <a:r>
              <a:rPr sz="1800" spc="-15" dirty="0">
                <a:latin typeface="Calibri"/>
                <a:cs typeface="Calibri"/>
              </a:rPr>
              <a:t>o</a:t>
            </a:r>
            <a:r>
              <a:rPr sz="1800" spc="-3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151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38072" y="749808"/>
            <a:ext cx="9504045" cy="5343525"/>
            <a:chOff x="1338072" y="749808"/>
            <a:chExt cx="9504045" cy="5343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8072" y="749808"/>
              <a:ext cx="4468368" cy="53431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1095" y="749808"/>
              <a:ext cx="5120640" cy="53431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87470" y="0"/>
            <a:ext cx="331851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Swachh</a:t>
            </a:r>
            <a:r>
              <a:rPr sz="4400" b="0" spc="-23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b="0" spc="-30" dirty="0">
                <a:solidFill>
                  <a:srgbClr val="000000"/>
                </a:solidFill>
                <a:latin typeface="Calibri Light"/>
                <a:cs typeface="Calibri Light"/>
              </a:rPr>
              <a:t>B</a:t>
            </a:r>
            <a:r>
              <a:rPr sz="4400" b="0" spc="-35" dirty="0">
                <a:solidFill>
                  <a:srgbClr val="000000"/>
                </a:solidFill>
                <a:latin typeface="Calibri Light"/>
                <a:cs typeface="Calibri Light"/>
              </a:rPr>
              <a:t>hara</a:t>
            </a:r>
            <a:r>
              <a:rPr sz="4400" b="0" spc="-5" dirty="0">
                <a:solidFill>
                  <a:srgbClr val="000000"/>
                </a:solidFill>
                <a:latin typeface="Calibri Light"/>
                <a:cs typeface="Calibri Light"/>
              </a:rPr>
              <a:t>t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492" y="218714"/>
            <a:ext cx="1126207" cy="15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98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56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267690"/>
            <a:ext cx="5674734" cy="5340927"/>
          </a:xfrm>
          <a:prstGeom prst="rect">
            <a:avLst/>
          </a:prstGeom>
        </p:spPr>
      </p:pic>
      <p:pic>
        <p:nvPicPr>
          <p:cNvPr id="3" name="Picture 2" descr="WhatsApp Image 2021-05-22 at 07.28.01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3"/>
          <a:stretch/>
        </p:blipFill>
        <p:spPr>
          <a:xfrm>
            <a:off x="6234545" y="1267690"/>
            <a:ext cx="5777345" cy="53670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6211" y="404152"/>
            <a:ext cx="9527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</a:rPr>
              <a:t>PPE Kits to our warriors, Doctors, Paramedical staff and Nurses</a:t>
            </a:r>
            <a:endParaRPr lang="en-GB" sz="2800" dirty="0"/>
          </a:p>
        </p:txBody>
      </p:sp>
      <p:pic>
        <p:nvPicPr>
          <p:cNvPr id="5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35507" y="0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2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543705"/>
              </p:ext>
            </p:extLst>
          </p:nvPr>
        </p:nvGraphicFramePr>
        <p:xfrm>
          <a:off x="554182" y="318664"/>
          <a:ext cx="10917383" cy="6762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061">
                  <a:extLst>
                    <a:ext uri="{9D8B030D-6E8A-4147-A177-3AD203B41FA5}">
                      <a16:colId xmlns:a16="http://schemas.microsoft.com/office/drawing/2014/main" val="2132058482"/>
                    </a:ext>
                  </a:extLst>
                </a:gridCol>
                <a:gridCol w="4760619">
                  <a:extLst>
                    <a:ext uri="{9D8B030D-6E8A-4147-A177-3AD203B41FA5}">
                      <a16:colId xmlns:a16="http://schemas.microsoft.com/office/drawing/2014/main" val="3845044816"/>
                    </a:ext>
                  </a:extLst>
                </a:gridCol>
                <a:gridCol w="1249662">
                  <a:extLst>
                    <a:ext uri="{9D8B030D-6E8A-4147-A177-3AD203B41FA5}">
                      <a16:colId xmlns:a16="http://schemas.microsoft.com/office/drawing/2014/main" val="1226941212"/>
                    </a:ext>
                  </a:extLst>
                </a:gridCol>
                <a:gridCol w="1574668">
                  <a:extLst>
                    <a:ext uri="{9D8B030D-6E8A-4147-A177-3AD203B41FA5}">
                      <a16:colId xmlns:a16="http://schemas.microsoft.com/office/drawing/2014/main" val="2047944339"/>
                    </a:ext>
                  </a:extLst>
                </a:gridCol>
                <a:gridCol w="1574668">
                  <a:extLst>
                    <a:ext uri="{9D8B030D-6E8A-4147-A177-3AD203B41FA5}">
                      <a16:colId xmlns:a16="http://schemas.microsoft.com/office/drawing/2014/main" val="3030787384"/>
                    </a:ext>
                  </a:extLst>
                </a:gridCol>
                <a:gridCol w="1281705">
                  <a:extLst>
                    <a:ext uri="{9D8B030D-6E8A-4147-A177-3AD203B41FA5}">
                      <a16:colId xmlns:a16="http://schemas.microsoft.com/office/drawing/2014/main" val="1689597054"/>
                    </a:ext>
                  </a:extLst>
                </a:gridCol>
              </a:tblGrid>
              <a:tr h="31103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 Name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 of Adoption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 @ adoption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 @ 30.9.2023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%age increase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5116297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Jagriti Gyan Vidhya Mandir, Sanganer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1.10.11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423527443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Mahatma Gandhi Government School, Badarwas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1.7.13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347871323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Jagriti Balika Sadan, C-Scheme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20.2.14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83704636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Mahatma Gandhi Government School, </a:t>
                      </a:r>
                      <a:r>
                        <a:rPr lang="en-GB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Jhalana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24.7.14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6722111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Girls Upper Primary School, Sahkar Marg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24.7.14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30467975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Primary School, Lalarpura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15.5.15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31735672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Girls Sr Sec School, Jagannathpura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15.5.15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256451491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Sr Secondary School, Santosh Nagar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15.5.15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297243451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Sr Secondary School, Girdharipura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15.5.15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209138451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Mahatma Gandhi Government School, Sanjay Nagar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5.7.16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146919361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Sr Secondary School, Sushilpura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5.7.16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17639780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Upper Primary School, Arjunlal Sethi Colony, Ajmer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11.1.17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87765440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Sr Secondary School, Hathroi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3.2.17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390154264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Upper Primary School, Topdara, Ajmer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13.4.17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209478934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Primary School, Hathikheda, Ajmer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6.7.18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192827893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Sr Secondary School, Jaisinghpura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14.9.20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243327276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Jagriti Balwadi School, Bhankrota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14.10.20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8701532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Govt Girls Sr Secondary School, C-Scheme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14.10.21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2004125612"/>
                  </a:ext>
                </a:extLst>
              </a:tr>
              <a:tr h="31103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2360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5455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84" marR="4084" marT="4084" marB="0" anchor="ctr"/>
                </a:tc>
                <a:extLst>
                  <a:ext uri="{0D108BD9-81ED-4DB2-BD59-A6C34878D82A}">
                    <a16:rowId xmlns:a16="http://schemas.microsoft.com/office/drawing/2014/main" val="1344197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6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56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1" y="2209800"/>
            <a:ext cx="5441949" cy="4099560"/>
          </a:xfrm>
          <a:prstGeom prst="rect">
            <a:avLst/>
          </a:prstGeom>
        </p:spPr>
      </p:pic>
      <p:pic>
        <p:nvPicPr>
          <p:cNvPr id="3" name="Picture 2" descr="DSC_568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64" y="2209800"/>
            <a:ext cx="5540375" cy="4099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6211" y="404152"/>
            <a:ext cx="85715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</a:rPr>
              <a:t>Packed food, Tea, Coffee, disposals, fruits, water bottles </a:t>
            </a:r>
          </a:p>
          <a:p>
            <a:r>
              <a:rPr lang="en-IN" sz="2800" b="1" dirty="0" smtClean="0">
                <a:solidFill>
                  <a:srgbClr val="C00000"/>
                </a:solidFill>
              </a:rPr>
              <a:t>to the Doctors, Paramedical staff and Nurses</a:t>
            </a:r>
            <a:endParaRPr lang="en-GB" sz="2800" dirty="0"/>
          </a:p>
        </p:txBody>
      </p:sp>
      <p:pic>
        <p:nvPicPr>
          <p:cNvPr id="5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89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9f197f6b-693c-48b1-836e-dbde7329895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253" y="1496289"/>
            <a:ext cx="5541820" cy="415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B3B63E2-5D22-416F-A14D-7FB77B66F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1" b="6171"/>
          <a:stretch/>
        </p:blipFill>
        <p:spPr bwMode="auto">
          <a:xfrm>
            <a:off x="5978236" y="692726"/>
            <a:ext cx="4419600" cy="603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15072" y="7937"/>
            <a:ext cx="8836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Ration at road side during the Pandemic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50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9f197f6b-693c-48b1-836e-dbde7329895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571B6C-97F4-4F5A-B686-A5EA01168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6"/>
          <a:stretch/>
        </p:blipFill>
        <p:spPr bwMode="auto">
          <a:xfrm>
            <a:off x="270165" y="978881"/>
            <a:ext cx="4135580" cy="260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WhatsApp Image 2021-05-22 at 07.28.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37" y="2536532"/>
            <a:ext cx="4148563" cy="3913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012C4D-9DFB-4529-B5C6-6E6AC39E0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86" y="3234965"/>
            <a:ext cx="3379988" cy="3380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" y="193964"/>
            <a:ext cx="1112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Dry Ration Distribution to the underprivileged families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69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1-05-22 at 07.28.02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7" y="778739"/>
            <a:ext cx="5425440" cy="4069080"/>
          </a:xfrm>
          <a:prstGeom prst="rect">
            <a:avLst/>
          </a:prstGeom>
        </p:spPr>
      </p:pic>
      <p:pic>
        <p:nvPicPr>
          <p:cNvPr id="3" name="Picture 2" descr="WhatsApp Image 2021-05-22 at 07.28.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77" y="2082338"/>
            <a:ext cx="6093741" cy="4429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" y="193964"/>
            <a:ext cx="1112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/>
              <a:t>Dry Ration Distribution to the underprivileged families</a:t>
            </a:r>
            <a:endParaRPr lang="en-GB" sz="3200" dirty="0"/>
          </a:p>
        </p:txBody>
      </p:sp>
      <p:pic>
        <p:nvPicPr>
          <p:cNvPr id="5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588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75" y="1641763"/>
            <a:ext cx="5610070" cy="44542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5866" y="321025"/>
            <a:ext cx="5862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Oxygen Concentrator Bank</a:t>
            </a:r>
            <a:endParaRPr lang="en-GB" sz="40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365" y="885463"/>
            <a:ext cx="6096000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3100" dirty="0" smtClean="0"/>
              <a:t>Before we could breath with relief, so called second wave of COVID-19 spread its dirty wings.</a:t>
            </a:r>
          </a:p>
          <a:p>
            <a:r>
              <a:rPr lang="en-IN" sz="3100" dirty="0" smtClean="0"/>
              <a:t/>
            </a:r>
            <a:br>
              <a:rPr lang="en-IN" sz="3100" dirty="0" smtClean="0"/>
            </a:br>
            <a:r>
              <a:rPr lang="en-IN" sz="3100" dirty="0" smtClean="0"/>
              <a:t>No door remained untouched </a:t>
            </a:r>
          </a:p>
          <a:p>
            <a:r>
              <a:rPr lang="en-IN" sz="3100" dirty="0" smtClean="0"/>
              <a:t>Amidst the pain and moaning all around and cry for Hospital Beds and for Oxygen. </a:t>
            </a:r>
          </a:p>
          <a:p>
            <a:endParaRPr lang="en-IN" sz="3100" dirty="0"/>
          </a:p>
          <a:p>
            <a:r>
              <a:rPr lang="hi-IN" sz="3100" dirty="0" smtClean="0"/>
              <a:t>इस दर्दभरे माहौल में ईश्वर ने हमारी प्रार्थना सुनी</a:t>
            </a:r>
            <a:r>
              <a:rPr lang="en-IN" sz="3100" dirty="0" smtClean="0"/>
              <a:t> and we got 8 Oxygen Concentrators from our donors, </a:t>
            </a:r>
            <a:endParaRPr lang="en-IN" sz="3100" dirty="0"/>
          </a:p>
        </p:txBody>
      </p:sp>
    </p:spTree>
    <p:extLst>
      <p:ext uri="{BB962C8B-B14F-4D97-AF65-F5344CB8AC3E}">
        <p14:creationId xmlns:p14="http://schemas.microsoft.com/office/powerpoint/2010/main" val="3866759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08" y="1846810"/>
            <a:ext cx="5844829" cy="4512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4" y="1029392"/>
            <a:ext cx="5345644" cy="4145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6536" y="235527"/>
            <a:ext cx="3167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Camps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6536" y="235527"/>
            <a:ext cx="3167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Camps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997527"/>
            <a:ext cx="5833734" cy="437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91" y="2175165"/>
            <a:ext cx="5759887" cy="432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94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17FABF-C67D-4087-B6B9-6BDD9717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3" y="491835"/>
            <a:ext cx="1023850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I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teaching </a:t>
            </a:r>
            <a:r>
              <a:rPr lang="en-IN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en-I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limited resources</a:t>
            </a:r>
            <a:r>
              <a:rPr lang="en-IN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400" b="1" dirty="0"/>
              <a:t/>
            </a:r>
            <a:br>
              <a:rPr lang="en-IN" sz="2400" b="1" dirty="0"/>
            </a:b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55E854-8AB2-46FE-92D8-7CDC4BBC695B}"/>
              </a:ext>
            </a:extLst>
          </p:cNvPr>
          <p:cNvSpPr txBox="1">
            <a:spLocks/>
          </p:cNvSpPr>
          <p:nvPr/>
        </p:nvSpPr>
        <p:spPr>
          <a:xfrm>
            <a:off x="193962" y="1690255"/>
            <a:ext cx="10681855" cy="5043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Soon </a:t>
            </a:r>
            <a:r>
              <a:rPr lang="en-I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first lockdown was imposed on 17</a:t>
            </a:r>
            <a:r>
              <a:rPr lang="en-IN" sz="40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I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2020, we got together and started the ONLINE classes for our students – Salute to our Principals &amp; Teachers who worked untiringly in making it a </a:t>
            </a:r>
            <a:r>
              <a:rPr lang="en-IN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</a:t>
            </a:r>
            <a:r>
              <a:rPr lang="en-I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with limited resources.</a:t>
            </a:r>
            <a:endParaRPr lang="en-GB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27" y="755096"/>
            <a:ext cx="3234928" cy="575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6786"/>
          <a:stretch/>
        </p:blipFill>
        <p:spPr bwMode="auto">
          <a:xfrm>
            <a:off x="6111091" y="755096"/>
            <a:ext cx="3124200" cy="55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39227" y="0"/>
            <a:ext cx="6696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classes for our students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8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18" y="755073"/>
            <a:ext cx="3200400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B44929-C79D-4FC6-AEB6-100BAF691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12121" r="5746" b="809"/>
          <a:stretch/>
        </p:blipFill>
        <p:spPr>
          <a:xfrm>
            <a:off x="6262255" y="614218"/>
            <a:ext cx="3619068" cy="5971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9227" y="0"/>
            <a:ext cx="6696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classes for our students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1855" y="274637"/>
            <a:ext cx="976383" cy="122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81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6545" y="152400"/>
            <a:ext cx="659476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371" y="2587"/>
            <a:ext cx="609376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sz="5400" spc="-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spc="-25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5400" spc="-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spc="-3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5400" spc="-2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5400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400" spc="-5" dirty="0"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5569" y="1101344"/>
            <a:ext cx="5935879" cy="45204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25400" indent="-2857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n-IN" sz="3600" spc="-1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Enroll</a:t>
            </a:r>
            <a:endParaRPr lang="en-IN" sz="3600" spc="-1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5400" indent="-2857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endParaRPr lang="en-IN" sz="3600" spc="-1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5400" indent="-2857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n-IN" sz="3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Adopt</a:t>
            </a:r>
          </a:p>
          <a:p>
            <a:pPr marL="298450" marR="25400" indent="-2857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endParaRPr lang="en-IN" sz="3600" spc="-1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5400" indent="-2857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n-IN" sz="3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</a:p>
          <a:p>
            <a:pPr marL="298450" marR="25400" indent="-2857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endParaRPr lang="en-IN" sz="3600" spc="-6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5400" indent="-285750">
              <a:lnSpc>
                <a:spcPct val="10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sz="3600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Operate</a:t>
            </a:r>
            <a:r>
              <a:rPr sz="3600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30" dirty="0">
                <a:latin typeface="Arial" panose="020B0604020202020204" pitchFamily="34" charset="0"/>
                <a:cs typeface="Arial" panose="020B0604020202020204" pitchFamily="34" charset="0"/>
              </a:rPr>
              <a:t>(Day</a:t>
            </a:r>
            <a:r>
              <a:rPr sz="3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3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3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20" dirty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sz="36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10" dirty="0">
                <a:latin typeface="Arial" panose="020B0604020202020204" pitchFamily="34" charset="0"/>
                <a:cs typeface="Arial" panose="020B0604020202020204" pitchFamily="34" charset="0"/>
              </a:rPr>
              <a:t>functioning</a:t>
            </a:r>
            <a:r>
              <a:rPr sz="3600" spc="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3600" spc="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1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3600" spc="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20" dirty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sz="36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3600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6671" y="2938272"/>
            <a:ext cx="2782824" cy="173735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186671" y="94488"/>
            <a:ext cx="2810510" cy="2767965"/>
            <a:chOff x="9186671" y="94488"/>
            <a:chExt cx="2810510" cy="27679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9143" y="94488"/>
              <a:ext cx="557783" cy="6614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6671" y="762000"/>
              <a:ext cx="2724912" cy="210007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07480" y="2965704"/>
            <a:ext cx="2593848" cy="171297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86671" y="4782311"/>
            <a:ext cx="2810255" cy="17526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07480" y="4782311"/>
            <a:ext cx="2593848" cy="17526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940552" y="6489193"/>
            <a:ext cx="317500" cy="307340"/>
            <a:chOff x="5940552" y="6489193"/>
            <a:chExt cx="317500" cy="307340"/>
          </a:xfrm>
        </p:grpSpPr>
        <p:sp>
          <p:nvSpPr>
            <p:cNvPr id="12" name="object 12"/>
            <p:cNvSpPr/>
            <p:nvPr/>
          </p:nvSpPr>
          <p:spPr>
            <a:xfrm>
              <a:off x="5946648" y="6495289"/>
              <a:ext cx="304800" cy="295275"/>
            </a:xfrm>
            <a:custGeom>
              <a:avLst/>
              <a:gdLst/>
              <a:ahLst/>
              <a:cxnLst/>
              <a:rect l="l" t="t" r="r" b="b"/>
              <a:pathLst>
                <a:path w="304800" h="295275">
                  <a:moveTo>
                    <a:pt x="304800" y="0"/>
                  </a:moveTo>
                  <a:lnTo>
                    <a:pt x="0" y="0"/>
                  </a:lnTo>
                  <a:lnTo>
                    <a:pt x="0" y="295147"/>
                  </a:lnTo>
                  <a:lnTo>
                    <a:pt x="304800" y="295147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46648" y="6495289"/>
              <a:ext cx="304800" cy="295275"/>
            </a:xfrm>
            <a:custGeom>
              <a:avLst/>
              <a:gdLst/>
              <a:ahLst/>
              <a:cxnLst/>
              <a:rect l="l" t="t" r="r" b="b"/>
              <a:pathLst>
                <a:path w="304800" h="295275">
                  <a:moveTo>
                    <a:pt x="0" y="295147"/>
                  </a:moveTo>
                  <a:lnTo>
                    <a:pt x="304800" y="295147"/>
                  </a:lnTo>
                  <a:lnTo>
                    <a:pt x="304800" y="0"/>
                  </a:lnTo>
                  <a:lnTo>
                    <a:pt x="0" y="0"/>
                  </a:lnTo>
                  <a:lnTo>
                    <a:pt x="0" y="295147"/>
                  </a:lnTo>
                  <a:close/>
                </a:path>
              </a:pathLst>
            </a:custGeom>
            <a:ln w="12192">
              <a:solidFill>
                <a:srgbClr val="416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07480" y="762000"/>
            <a:ext cx="2593848" cy="210007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568178" y="6567017"/>
            <a:ext cx="1316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latin typeface="Calibri"/>
                <a:cs typeface="Calibri"/>
              </a:rPr>
              <a:t>©copyrightjagriti2020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7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6098" y="259537"/>
            <a:ext cx="680465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6245" algn="l"/>
              </a:tabLst>
            </a:pPr>
            <a:r>
              <a:rPr sz="2400" spc="5" dirty="0">
                <a:solidFill>
                  <a:srgbClr val="001F5F"/>
                </a:solidFill>
                <a:latin typeface="Arial"/>
                <a:cs typeface="Arial"/>
              </a:rPr>
              <a:t>1.	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Jagriti</a:t>
            </a:r>
            <a:r>
              <a:rPr sz="2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Arial"/>
                <a:cs typeface="Arial"/>
              </a:rPr>
              <a:t>Gyan</a:t>
            </a:r>
            <a:r>
              <a:rPr sz="2400" spc="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Arial"/>
                <a:cs typeface="Arial"/>
              </a:rPr>
              <a:t>Vidya</a:t>
            </a:r>
            <a:r>
              <a:rPr sz="2400" spc="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Mandir</a:t>
            </a:r>
            <a:r>
              <a:rPr sz="24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Sanganer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29511" y="1435608"/>
            <a:ext cx="3910329" cy="2157730"/>
            <a:chOff x="1429511" y="1435608"/>
            <a:chExt cx="3910329" cy="21577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1703" y="1447800"/>
              <a:ext cx="3886200" cy="2133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5607" y="1441704"/>
              <a:ext cx="3898265" cy="2145665"/>
            </a:xfrm>
            <a:custGeom>
              <a:avLst/>
              <a:gdLst/>
              <a:ahLst/>
              <a:cxnLst/>
              <a:rect l="l" t="t" r="r" b="b"/>
              <a:pathLst>
                <a:path w="3898265" h="2145665">
                  <a:moveTo>
                    <a:pt x="0" y="2145411"/>
                  </a:moveTo>
                  <a:lnTo>
                    <a:pt x="3898011" y="2145411"/>
                  </a:lnTo>
                  <a:lnTo>
                    <a:pt x="3898011" y="0"/>
                  </a:lnTo>
                  <a:lnTo>
                    <a:pt x="0" y="0"/>
                  </a:lnTo>
                  <a:lnTo>
                    <a:pt x="0" y="2145411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370320" y="3825240"/>
            <a:ext cx="4291330" cy="2451100"/>
            <a:chOff x="6370320" y="3825240"/>
            <a:chExt cx="4291330" cy="24511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3837432"/>
              <a:ext cx="4267199" cy="24262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76416" y="3831336"/>
              <a:ext cx="4279265" cy="2438400"/>
            </a:xfrm>
            <a:custGeom>
              <a:avLst/>
              <a:gdLst/>
              <a:ahLst/>
              <a:cxnLst/>
              <a:rect l="l" t="t" r="r" b="b"/>
              <a:pathLst>
                <a:path w="4279265" h="2438400">
                  <a:moveTo>
                    <a:pt x="0" y="2438400"/>
                  </a:moveTo>
                  <a:lnTo>
                    <a:pt x="4279011" y="2438400"/>
                  </a:lnTo>
                  <a:lnTo>
                    <a:pt x="4279011" y="0"/>
                  </a:lnTo>
                  <a:lnTo>
                    <a:pt x="0" y="0"/>
                  </a:lnTo>
                  <a:lnTo>
                    <a:pt x="0" y="24384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466088" y="3779520"/>
            <a:ext cx="3834129" cy="2538730"/>
            <a:chOff x="1466088" y="3779520"/>
            <a:chExt cx="3834129" cy="253873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8280" y="3791712"/>
              <a:ext cx="3810000" cy="25146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72184" y="3785616"/>
              <a:ext cx="3822065" cy="2526665"/>
            </a:xfrm>
            <a:custGeom>
              <a:avLst/>
              <a:gdLst/>
              <a:ahLst/>
              <a:cxnLst/>
              <a:rect l="l" t="t" r="r" b="b"/>
              <a:pathLst>
                <a:path w="3822065" h="2526665">
                  <a:moveTo>
                    <a:pt x="0" y="2526411"/>
                  </a:moveTo>
                  <a:lnTo>
                    <a:pt x="3821811" y="2526411"/>
                  </a:lnTo>
                  <a:lnTo>
                    <a:pt x="3821811" y="0"/>
                  </a:lnTo>
                  <a:lnTo>
                    <a:pt x="0" y="0"/>
                  </a:lnTo>
                  <a:lnTo>
                    <a:pt x="0" y="25264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222" y="168224"/>
            <a:ext cx="803499" cy="108780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471673" y="956309"/>
            <a:ext cx="6716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31435" algn="l"/>
              </a:tabLst>
            </a:pPr>
            <a:r>
              <a:rPr sz="1800" b="1" spc="-5" dirty="0">
                <a:latin typeface="Arial"/>
                <a:cs typeface="Arial"/>
              </a:rPr>
              <a:t>Bef</a:t>
            </a:r>
            <a:r>
              <a:rPr sz="1800" b="1" dirty="0">
                <a:latin typeface="Arial"/>
                <a:cs typeface="Arial"/>
              </a:rPr>
              <a:t>o</a:t>
            </a:r>
            <a:r>
              <a:rPr sz="1800" b="1" spc="-5" dirty="0">
                <a:latin typeface="Arial"/>
                <a:cs typeface="Arial"/>
              </a:rPr>
              <a:t>re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	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fte</a:t>
            </a:r>
            <a:r>
              <a:rPr sz="1800" b="1" spc="-5" dirty="0">
                <a:latin typeface="Arial"/>
                <a:cs typeface="Arial"/>
              </a:rPr>
              <a:t>r</a:t>
            </a:r>
            <a:r>
              <a:rPr sz="1800" b="1" spc="-145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391655" y="1362455"/>
            <a:ext cx="4288790" cy="2307590"/>
            <a:chOff x="6391655" y="1362455"/>
            <a:chExt cx="4288790" cy="230759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799" y="1371599"/>
              <a:ext cx="4267200" cy="22860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96227" y="1367027"/>
              <a:ext cx="4279265" cy="2298065"/>
            </a:xfrm>
            <a:custGeom>
              <a:avLst/>
              <a:gdLst/>
              <a:ahLst/>
              <a:cxnLst/>
              <a:rect l="l" t="t" r="r" b="b"/>
              <a:pathLst>
                <a:path w="4279265" h="2298065">
                  <a:moveTo>
                    <a:pt x="0" y="2297938"/>
                  </a:moveTo>
                  <a:lnTo>
                    <a:pt x="4279137" y="2297938"/>
                  </a:lnTo>
                  <a:lnTo>
                    <a:pt x="4279137" y="0"/>
                  </a:lnTo>
                  <a:lnTo>
                    <a:pt x="0" y="0"/>
                  </a:lnTo>
                  <a:lnTo>
                    <a:pt x="0" y="229793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309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0205" y="4005466"/>
            <a:ext cx="3908922" cy="25938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4194" y="4079747"/>
            <a:ext cx="4003549" cy="26334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4195" y="1172168"/>
            <a:ext cx="4003549" cy="25408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0205" y="1172167"/>
            <a:ext cx="3908922" cy="25408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217442" y="128229"/>
            <a:ext cx="81197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030" algn="ctr">
              <a:lnSpc>
                <a:spcPts val="2280"/>
              </a:lnSpc>
            </a:pPr>
            <a:r>
              <a:rPr lang="en-IN" sz="2400" dirty="0" smtClean="0">
                <a:latin typeface="Arial MT"/>
                <a:cs typeface="Arial MT"/>
              </a:rPr>
              <a:t>2. </a:t>
            </a:r>
            <a:r>
              <a:rPr sz="2400" dirty="0" smtClean="0">
                <a:latin typeface="Arial MT"/>
                <a:cs typeface="Arial MT"/>
              </a:rPr>
              <a:t>JAG</a:t>
            </a:r>
            <a:r>
              <a:rPr sz="2400" spc="5" dirty="0" smtClean="0">
                <a:latin typeface="Arial MT"/>
                <a:cs typeface="Arial MT"/>
              </a:rPr>
              <a:t>R</a:t>
            </a:r>
            <a:r>
              <a:rPr sz="2400" dirty="0" smtClean="0">
                <a:latin typeface="Arial MT"/>
                <a:cs typeface="Arial MT"/>
              </a:rPr>
              <a:t>ITI</a:t>
            </a:r>
            <a:r>
              <a:rPr sz="2400" spc="-145" dirty="0" smtClean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Adopted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Gov</a:t>
            </a:r>
            <a:r>
              <a:rPr sz="2400" spc="-10" dirty="0">
                <a:latin typeface="Arial MT"/>
                <a:cs typeface="Arial MT"/>
              </a:rPr>
              <a:t>t</a:t>
            </a:r>
            <a:r>
              <a:rPr sz="2400" dirty="0">
                <a:latin typeface="Arial MT"/>
                <a:cs typeface="Arial MT"/>
              </a:rPr>
              <a:t>.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Primary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School,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Badar</a:t>
            </a:r>
            <a:r>
              <a:rPr sz="2400" spc="5" dirty="0">
                <a:latin typeface="Arial MT"/>
                <a:cs typeface="Arial MT"/>
              </a:rPr>
              <a:t>w</a:t>
            </a:r>
            <a:r>
              <a:rPr sz="2400" dirty="0">
                <a:latin typeface="Arial MT"/>
                <a:cs typeface="Arial MT"/>
              </a:rPr>
              <a:t>as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956300" algn="l"/>
              </a:tabLst>
            </a:pPr>
            <a:r>
              <a:rPr sz="2800" spc="-25" dirty="0">
                <a:latin typeface="Calibri"/>
                <a:cs typeface="Calibri"/>
              </a:rPr>
              <a:t>Before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Adoption	After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Adoption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05616" y="128229"/>
            <a:ext cx="786384" cy="104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9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7189" y="311277"/>
            <a:ext cx="4968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3.</a:t>
            </a:r>
            <a:r>
              <a:rPr sz="24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Balika</a:t>
            </a:r>
            <a:r>
              <a:rPr sz="24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Sadan</a:t>
            </a:r>
            <a:r>
              <a:rPr sz="2400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School,</a:t>
            </a:r>
            <a:r>
              <a:rPr sz="2400" spc="-1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Arial"/>
                <a:cs typeface="Arial"/>
              </a:rPr>
              <a:t>Scheme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28927" y="1359408"/>
            <a:ext cx="4398010" cy="2386330"/>
            <a:chOff x="1328927" y="1359408"/>
            <a:chExt cx="4398010" cy="23863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1119" y="1371600"/>
              <a:ext cx="4373880" cy="2362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35023" y="1365504"/>
              <a:ext cx="4385945" cy="2374265"/>
            </a:xfrm>
            <a:custGeom>
              <a:avLst/>
              <a:gdLst/>
              <a:ahLst/>
              <a:cxnLst/>
              <a:rect l="l" t="t" r="r" b="b"/>
              <a:pathLst>
                <a:path w="4385945" h="2374265">
                  <a:moveTo>
                    <a:pt x="0" y="2374011"/>
                  </a:moveTo>
                  <a:lnTo>
                    <a:pt x="4385691" y="2374011"/>
                  </a:lnTo>
                  <a:lnTo>
                    <a:pt x="4385691" y="0"/>
                  </a:lnTo>
                  <a:lnTo>
                    <a:pt x="0" y="0"/>
                  </a:lnTo>
                  <a:lnTo>
                    <a:pt x="0" y="237401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83208" y="3874008"/>
            <a:ext cx="4452620" cy="2588260"/>
            <a:chOff x="1283208" y="3874008"/>
            <a:chExt cx="4452620" cy="25882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400" y="3886200"/>
              <a:ext cx="4428744" cy="25633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89304" y="3880104"/>
              <a:ext cx="4440555" cy="2575560"/>
            </a:xfrm>
            <a:custGeom>
              <a:avLst/>
              <a:gdLst/>
              <a:ahLst/>
              <a:cxnLst/>
              <a:rect l="l" t="t" r="r" b="b"/>
              <a:pathLst>
                <a:path w="4440555" h="2575560">
                  <a:moveTo>
                    <a:pt x="0" y="2575560"/>
                  </a:moveTo>
                  <a:lnTo>
                    <a:pt x="4440428" y="2575560"/>
                  </a:lnTo>
                  <a:lnTo>
                    <a:pt x="4440428" y="0"/>
                  </a:lnTo>
                  <a:lnTo>
                    <a:pt x="0" y="0"/>
                  </a:lnTo>
                  <a:lnTo>
                    <a:pt x="0" y="257556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5342" y="47625"/>
            <a:ext cx="998454" cy="114812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657601" y="997077"/>
            <a:ext cx="1792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Bef</a:t>
            </a:r>
            <a:r>
              <a:rPr sz="1800" b="1" dirty="0">
                <a:latin typeface="Arial"/>
                <a:cs typeface="Arial"/>
              </a:rPr>
              <a:t>o</a:t>
            </a:r>
            <a:r>
              <a:rPr sz="1800" b="1" spc="-5" dirty="0">
                <a:latin typeface="Arial"/>
                <a:cs typeface="Arial"/>
              </a:rPr>
              <a:t>re</a:t>
            </a:r>
            <a:r>
              <a:rPr sz="1800" b="1" spc="-160" dirty="0">
                <a:latin typeface="Arial"/>
                <a:cs typeface="Arial"/>
              </a:rPr>
              <a:t> </a:t>
            </a:r>
            <a:r>
              <a:rPr sz="1800" b="1" spc="-60" dirty="0">
                <a:latin typeface="Arial"/>
                <a:cs typeface="Arial"/>
              </a:rPr>
              <a:t>A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pt</a:t>
            </a:r>
            <a:r>
              <a:rPr sz="1800" b="1" spc="5" dirty="0">
                <a:latin typeface="Arial"/>
                <a:cs typeface="Arial"/>
              </a:rPr>
              <a:t>i</a:t>
            </a:r>
            <a:r>
              <a:rPr sz="1800" b="1" dirty="0"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11769" y="1013840"/>
            <a:ext cx="147193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80" dirty="0">
                <a:latin typeface="Arial"/>
                <a:cs typeface="Arial"/>
              </a:rPr>
              <a:t>A</a:t>
            </a:r>
            <a:r>
              <a:rPr sz="1700" b="1" spc="-20" dirty="0">
                <a:latin typeface="Arial"/>
                <a:cs typeface="Arial"/>
              </a:rPr>
              <a:t>ft</a:t>
            </a:r>
            <a:r>
              <a:rPr sz="1700" b="1" spc="-40" dirty="0">
                <a:latin typeface="Arial"/>
                <a:cs typeface="Arial"/>
              </a:rPr>
              <a:t>e</a:t>
            </a:r>
            <a:r>
              <a:rPr sz="1700" b="1" dirty="0">
                <a:latin typeface="Arial"/>
                <a:cs typeface="Arial"/>
              </a:rPr>
              <a:t>r</a:t>
            </a:r>
            <a:r>
              <a:rPr sz="1700" b="1" spc="-155" dirty="0">
                <a:latin typeface="Arial"/>
                <a:cs typeface="Arial"/>
              </a:rPr>
              <a:t> </a:t>
            </a:r>
            <a:r>
              <a:rPr sz="1700" b="1" spc="-80" dirty="0">
                <a:latin typeface="Arial"/>
                <a:cs typeface="Arial"/>
              </a:rPr>
              <a:t>A</a:t>
            </a:r>
            <a:r>
              <a:rPr sz="1700" b="1" spc="-35" dirty="0">
                <a:latin typeface="Arial"/>
                <a:cs typeface="Arial"/>
              </a:rPr>
              <a:t>dop</a:t>
            </a:r>
            <a:r>
              <a:rPr sz="1700" b="1" spc="-20" dirty="0">
                <a:latin typeface="Arial"/>
                <a:cs typeface="Arial"/>
              </a:rPr>
              <a:t>ti</a:t>
            </a:r>
            <a:r>
              <a:rPr sz="1700" b="1" spc="-35" dirty="0">
                <a:latin typeface="Arial"/>
                <a:cs typeface="Arial"/>
              </a:rPr>
              <a:t>o</a:t>
            </a:r>
            <a:r>
              <a:rPr sz="1700" b="1" dirty="0">
                <a:latin typeface="Arial"/>
                <a:cs typeface="Arial"/>
              </a:rPr>
              <a:t>n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02552" y="3953255"/>
            <a:ext cx="3943985" cy="2536190"/>
            <a:chOff x="6702552" y="3953255"/>
            <a:chExt cx="3943985" cy="253619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600" y="3962399"/>
              <a:ext cx="3925824" cy="25146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07124" y="3957827"/>
              <a:ext cx="3935095" cy="2526665"/>
            </a:xfrm>
            <a:custGeom>
              <a:avLst/>
              <a:gdLst/>
              <a:ahLst/>
              <a:cxnLst/>
              <a:rect l="l" t="t" r="r" b="b"/>
              <a:pathLst>
                <a:path w="3935095" h="2526665">
                  <a:moveTo>
                    <a:pt x="0" y="2526538"/>
                  </a:moveTo>
                  <a:lnTo>
                    <a:pt x="3934714" y="2526538"/>
                  </a:lnTo>
                  <a:lnTo>
                    <a:pt x="3934714" y="0"/>
                  </a:lnTo>
                  <a:lnTo>
                    <a:pt x="0" y="0"/>
                  </a:lnTo>
                  <a:lnTo>
                    <a:pt x="0" y="252653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702552" y="1362455"/>
            <a:ext cx="3947160" cy="2459990"/>
            <a:chOff x="6702552" y="1362455"/>
            <a:chExt cx="3947160" cy="245999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5600" y="1371599"/>
              <a:ext cx="3928872" cy="2438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707124" y="1367027"/>
              <a:ext cx="3937635" cy="2450465"/>
            </a:xfrm>
            <a:custGeom>
              <a:avLst/>
              <a:gdLst/>
              <a:ahLst/>
              <a:cxnLst/>
              <a:rect l="l" t="t" r="r" b="b"/>
              <a:pathLst>
                <a:path w="3937634" h="2450465">
                  <a:moveTo>
                    <a:pt x="0" y="2450338"/>
                  </a:moveTo>
                  <a:lnTo>
                    <a:pt x="3937508" y="2450338"/>
                  </a:lnTo>
                  <a:lnTo>
                    <a:pt x="3937508" y="0"/>
                  </a:lnTo>
                  <a:lnTo>
                    <a:pt x="0" y="0"/>
                  </a:lnTo>
                  <a:lnTo>
                    <a:pt x="0" y="245033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2975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1507</TotalTime>
  <Words>820</Words>
  <Application>Microsoft Office PowerPoint</Application>
  <PresentationFormat>Widescreen</PresentationFormat>
  <Paragraphs>235</Paragraphs>
  <Slides>49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Arial MT</vt:lpstr>
      <vt:lpstr>Calibri</vt:lpstr>
      <vt:lpstr>Calibri Light</vt:lpstr>
      <vt:lpstr>Comic Sans MS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 are Doing</vt:lpstr>
      <vt:lpstr>1. Jagriti Gyan Vidya Mandir School, Sanganer</vt:lpstr>
      <vt:lpstr>PowerPoint Presentation</vt:lpstr>
      <vt:lpstr>3. Balika Sadan School, C Scheme</vt:lpstr>
      <vt:lpstr>Renovation being done</vt:lpstr>
      <vt:lpstr>Jagriti Balika Sadan School</vt:lpstr>
      <vt:lpstr>Jagriti Balika Sadan School</vt:lpstr>
      <vt:lpstr>Jagriti Balika Sadan School</vt:lpstr>
      <vt:lpstr>Jagriti Balika Sadan School</vt:lpstr>
      <vt:lpstr>Jagriti Balika Sadan School</vt:lpstr>
      <vt:lpstr>Tree removal</vt:lpstr>
      <vt:lpstr>4. Government Primary School, Jhalana</vt:lpstr>
      <vt:lpstr>5. Government Primary School, Sahkar Marg</vt:lpstr>
      <vt:lpstr>6. Government Upper Primary School Khatipura</vt:lpstr>
      <vt:lpstr>7. Government Primary School, Laalarpura</vt:lpstr>
      <vt:lpstr>8. Government Upper Primary School, Girdharipura</vt:lpstr>
      <vt:lpstr>9. Government Upper Primary School, Santosh Nagar</vt:lpstr>
      <vt:lpstr>10. Government Secondary School, Sanjay Nagar</vt:lpstr>
      <vt:lpstr>11. Government Secondary School, Sushilpura</vt:lpstr>
      <vt:lpstr>12. Government Secondary School, Hathroi</vt:lpstr>
      <vt:lpstr>13. Government Senior Secondary School, Jaisinghpura</vt:lpstr>
      <vt:lpstr>14. Government Girls Senior Secondary School, C-Scheme</vt:lpstr>
      <vt:lpstr>14. Government Girls Senior Secondary School, C-Scheme</vt:lpstr>
      <vt:lpstr>14. Government Girls Senior Secondary School, C-Scheme</vt:lpstr>
      <vt:lpstr>14. Government Girls Senior Secondary School, C-Scheme</vt:lpstr>
      <vt:lpstr>14. Government Girls Senior Secondary School, C-Scheme</vt:lpstr>
      <vt:lpstr>15. Jagriti Balwadi School, Bhankrota</vt:lpstr>
      <vt:lpstr>16. Government Upper Primary School, Arjunlal Sethi Nagar, Ajmer</vt:lpstr>
      <vt:lpstr>17. Government Primary School, Kanadia, Ajmer</vt:lpstr>
      <vt:lpstr>18. Government Primary School, Topdara, Ajmer</vt:lpstr>
      <vt:lpstr>Initiatives of Equal  Concentration</vt:lpstr>
      <vt:lpstr>Other Initiatives of Equal Concentration</vt:lpstr>
      <vt:lpstr>Swachh Bharat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Continued teaching online with limited resources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182</cp:revision>
  <cp:lastPrinted>2023-09-25T12:29:41Z</cp:lastPrinted>
  <dcterms:created xsi:type="dcterms:W3CDTF">2023-09-08T06:24:21Z</dcterms:created>
  <dcterms:modified xsi:type="dcterms:W3CDTF">2023-12-02T04:31:50Z</dcterms:modified>
</cp:coreProperties>
</file>